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49" r:id="rId1"/>
  </p:sldMasterIdLst>
  <p:notesMasterIdLst>
    <p:notesMasterId r:id="rId205"/>
  </p:notesMasterIdLst>
  <p:sldIdLst>
    <p:sldId id="3479" r:id="rId2"/>
    <p:sldId id="1204" r:id="rId3"/>
    <p:sldId id="3447" r:id="rId4"/>
    <p:sldId id="3448" r:id="rId5"/>
    <p:sldId id="1013" r:id="rId6"/>
    <p:sldId id="1014" r:id="rId7"/>
    <p:sldId id="3480" r:id="rId8"/>
    <p:sldId id="3481" r:id="rId9"/>
    <p:sldId id="1005" r:id="rId10"/>
    <p:sldId id="919" r:id="rId11"/>
    <p:sldId id="923" r:id="rId12"/>
    <p:sldId id="977" r:id="rId13"/>
    <p:sldId id="900" r:id="rId14"/>
    <p:sldId id="957" r:id="rId15"/>
    <p:sldId id="956" r:id="rId16"/>
    <p:sldId id="931" r:id="rId17"/>
    <p:sldId id="1044" r:id="rId18"/>
    <p:sldId id="935" r:id="rId19"/>
    <p:sldId id="936" r:id="rId20"/>
    <p:sldId id="937" r:id="rId21"/>
    <p:sldId id="1006" r:id="rId22"/>
    <p:sldId id="943" r:id="rId23"/>
    <p:sldId id="945" r:id="rId24"/>
    <p:sldId id="1079" r:id="rId25"/>
    <p:sldId id="810" r:id="rId26"/>
    <p:sldId id="812" r:id="rId27"/>
    <p:sldId id="1074" r:id="rId28"/>
    <p:sldId id="816" r:id="rId29"/>
    <p:sldId id="897" r:id="rId30"/>
    <p:sldId id="818" r:id="rId31"/>
    <p:sldId id="3505" r:id="rId32"/>
    <p:sldId id="3499" r:id="rId33"/>
    <p:sldId id="3500" r:id="rId34"/>
    <p:sldId id="3503" r:id="rId35"/>
    <p:sldId id="3504" r:id="rId36"/>
    <p:sldId id="3506" r:id="rId37"/>
    <p:sldId id="3507" r:id="rId38"/>
    <p:sldId id="3508" r:id="rId39"/>
    <p:sldId id="3510" r:id="rId40"/>
    <p:sldId id="3513" r:id="rId41"/>
    <p:sldId id="1031" r:id="rId42"/>
    <p:sldId id="1033" r:id="rId43"/>
    <p:sldId id="1034" r:id="rId44"/>
    <p:sldId id="1060" r:id="rId45"/>
    <p:sldId id="1030" r:id="rId46"/>
    <p:sldId id="1040" r:id="rId47"/>
    <p:sldId id="3495" r:id="rId48"/>
    <p:sldId id="3496" r:id="rId49"/>
    <p:sldId id="1134" r:id="rId50"/>
    <p:sldId id="3497" r:id="rId51"/>
    <p:sldId id="1138" r:id="rId52"/>
    <p:sldId id="1077" r:id="rId53"/>
    <p:sldId id="3461" r:id="rId54"/>
    <p:sldId id="3462" r:id="rId55"/>
    <p:sldId id="1627" r:id="rId56"/>
    <p:sldId id="1490" r:id="rId57"/>
    <p:sldId id="3474" r:id="rId58"/>
    <p:sldId id="1538" r:id="rId59"/>
    <p:sldId id="3475" r:id="rId60"/>
    <p:sldId id="1576" r:id="rId61"/>
    <p:sldId id="3476" r:id="rId62"/>
    <p:sldId id="1619" r:id="rId63"/>
    <p:sldId id="3444" r:id="rId64"/>
    <p:sldId id="3449" r:id="rId65"/>
    <p:sldId id="402" r:id="rId66"/>
    <p:sldId id="449" r:id="rId67"/>
    <p:sldId id="3456" r:id="rId68"/>
    <p:sldId id="3457" r:id="rId69"/>
    <p:sldId id="425" r:id="rId70"/>
    <p:sldId id="464" r:id="rId71"/>
    <p:sldId id="427" r:id="rId72"/>
    <p:sldId id="1628" r:id="rId73"/>
    <p:sldId id="430" r:id="rId74"/>
    <p:sldId id="504" r:id="rId75"/>
    <p:sldId id="452" r:id="rId76"/>
    <p:sldId id="451" r:id="rId77"/>
    <p:sldId id="453" r:id="rId78"/>
    <p:sldId id="454" r:id="rId79"/>
    <p:sldId id="456" r:id="rId80"/>
    <p:sldId id="438" r:id="rId81"/>
    <p:sldId id="528" r:id="rId82"/>
    <p:sldId id="708" r:id="rId83"/>
    <p:sldId id="709" r:id="rId84"/>
    <p:sldId id="2975" r:id="rId85"/>
    <p:sldId id="3097" r:id="rId86"/>
    <p:sldId id="3096" r:id="rId87"/>
    <p:sldId id="3100" r:id="rId88"/>
    <p:sldId id="3394" r:id="rId89"/>
    <p:sldId id="3460" r:id="rId90"/>
    <p:sldId id="3399" r:id="rId91"/>
    <p:sldId id="3101" r:id="rId92"/>
    <p:sldId id="3391" r:id="rId93"/>
    <p:sldId id="3428" r:id="rId94"/>
    <p:sldId id="3112" r:id="rId95"/>
    <p:sldId id="3113" r:id="rId96"/>
    <p:sldId id="3114" r:id="rId97"/>
    <p:sldId id="3115" r:id="rId98"/>
    <p:sldId id="3116" r:id="rId99"/>
    <p:sldId id="3119" r:id="rId100"/>
    <p:sldId id="3120" r:id="rId101"/>
    <p:sldId id="3432" r:id="rId102"/>
    <p:sldId id="3132" r:id="rId103"/>
    <p:sldId id="3133" r:id="rId104"/>
    <p:sldId id="3411" r:id="rId105"/>
    <p:sldId id="3412" r:id="rId106"/>
    <p:sldId id="3433" r:id="rId107"/>
    <p:sldId id="3434" r:id="rId108"/>
    <p:sldId id="3435" r:id="rId109"/>
    <p:sldId id="3422" r:id="rId110"/>
    <p:sldId id="3440" r:id="rId111"/>
    <p:sldId id="3424" r:id="rId112"/>
    <p:sldId id="3429" r:id="rId113"/>
    <p:sldId id="3437" r:id="rId114"/>
    <p:sldId id="3438" r:id="rId115"/>
    <p:sldId id="2294" r:id="rId116"/>
    <p:sldId id="2704" r:id="rId117"/>
    <p:sldId id="2296" r:id="rId118"/>
    <p:sldId id="2623" r:id="rId119"/>
    <p:sldId id="2449" r:id="rId120"/>
    <p:sldId id="3000" r:id="rId121"/>
    <p:sldId id="2708" r:id="rId122"/>
    <p:sldId id="3002" r:id="rId123"/>
    <p:sldId id="2596" r:id="rId124"/>
    <p:sldId id="2707" r:id="rId125"/>
    <p:sldId id="3022" r:id="rId126"/>
    <p:sldId id="3021" r:id="rId127"/>
    <p:sldId id="2317" r:id="rId128"/>
    <p:sldId id="2579" r:id="rId129"/>
    <p:sldId id="2874" r:id="rId130"/>
    <p:sldId id="2689" r:id="rId131"/>
    <p:sldId id="2696" r:id="rId132"/>
    <p:sldId id="2346" r:id="rId133"/>
    <p:sldId id="2549" r:id="rId134"/>
    <p:sldId id="2713" r:id="rId135"/>
    <p:sldId id="2848" r:id="rId136"/>
    <p:sldId id="2853" r:id="rId137"/>
    <p:sldId id="3023" r:id="rId138"/>
    <p:sldId id="2864" r:id="rId139"/>
    <p:sldId id="2865" r:id="rId140"/>
    <p:sldId id="2986" r:id="rId141"/>
    <p:sldId id="2838" r:id="rId142"/>
    <p:sldId id="2839" r:id="rId143"/>
    <p:sldId id="2876" r:id="rId144"/>
    <p:sldId id="2832" r:id="rId145"/>
    <p:sldId id="2692" r:id="rId146"/>
    <p:sldId id="2784" r:id="rId147"/>
    <p:sldId id="2877" r:id="rId148"/>
    <p:sldId id="2694" r:id="rId149"/>
    <p:sldId id="2786" r:id="rId150"/>
    <p:sldId id="2787" r:id="rId151"/>
    <p:sldId id="2743" r:id="rId152"/>
    <p:sldId id="2948" r:id="rId153"/>
    <p:sldId id="2949" r:id="rId154"/>
    <p:sldId id="2950" r:id="rId155"/>
    <p:sldId id="3013" r:id="rId156"/>
    <p:sldId id="3014" r:id="rId157"/>
    <p:sldId id="3019" r:id="rId158"/>
    <p:sldId id="2995" r:id="rId159"/>
    <p:sldId id="2996" r:id="rId160"/>
    <p:sldId id="2796" r:id="rId161"/>
    <p:sldId id="3464" r:id="rId162"/>
    <p:sldId id="3465" r:id="rId163"/>
    <p:sldId id="3007" r:id="rId164"/>
    <p:sldId id="3009" r:id="rId165"/>
    <p:sldId id="3010" r:id="rId166"/>
    <p:sldId id="3493" r:id="rId167"/>
    <p:sldId id="2517" r:id="rId168"/>
    <p:sldId id="2433" r:id="rId169"/>
    <p:sldId id="2790" r:id="rId170"/>
    <p:sldId id="2391" r:id="rId171"/>
    <p:sldId id="2882" r:id="rId172"/>
    <p:sldId id="3494" r:id="rId173"/>
    <p:sldId id="2359" r:id="rId174"/>
    <p:sldId id="2644" r:id="rId175"/>
    <p:sldId id="2686" r:id="rId176"/>
    <p:sldId id="2684" r:id="rId177"/>
    <p:sldId id="2685" r:id="rId178"/>
    <p:sldId id="2672" r:id="rId179"/>
    <p:sldId id="2687" r:id="rId180"/>
    <p:sldId id="2924" r:id="rId181"/>
    <p:sldId id="2691" r:id="rId182"/>
    <p:sldId id="2693" r:id="rId183"/>
    <p:sldId id="3469" r:id="rId184"/>
    <p:sldId id="2657" r:id="rId185"/>
    <p:sldId id="2340" r:id="rId186"/>
    <p:sldId id="3470" r:id="rId187"/>
    <p:sldId id="3471" r:id="rId188"/>
    <p:sldId id="3451" r:id="rId189"/>
    <p:sldId id="2903" r:id="rId190"/>
    <p:sldId id="3472" r:id="rId191"/>
    <p:sldId id="3478" r:id="rId192"/>
    <p:sldId id="3473" r:id="rId193"/>
    <p:sldId id="3477" r:id="rId194"/>
    <p:sldId id="2602" r:id="rId195"/>
    <p:sldId id="2916" r:id="rId196"/>
    <p:sldId id="3453" r:id="rId197"/>
    <p:sldId id="2897" r:id="rId198"/>
    <p:sldId id="3491" r:id="rId199"/>
    <p:sldId id="3483" r:id="rId200"/>
    <p:sldId id="3485" r:id="rId201"/>
    <p:sldId id="3487" r:id="rId202"/>
    <p:sldId id="3492" r:id="rId203"/>
    <p:sldId id="2923" r:id="rId20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 horzBarState="maximized">
    <p:restoredLeft sz="15620"/>
    <p:restoredTop sz="98821" autoAdjust="0"/>
  </p:normalViewPr>
  <p:slideViewPr>
    <p:cSldViewPr>
      <p:cViewPr varScale="1">
        <p:scale>
          <a:sx n="127" d="100"/>
          <a:sy n="127" d="100"/>
        </p:scale>
        <p:origin x="221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6452"/>
    </p:cViewPr>
  </p:sorterViewPr>
  <p:notesViewPr>
    <p:cSldViewPr>
      <p:cViewPr varScale="1">
        <p:scale>
          <a:sx n="49" d="100"/>
          <a:sy n="49" d="100"/>
        </p:scale>
        <p:origin x="2740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notesMaster" Target="notesMasters/notesMaster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presProps" Target="pres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viewProps" Target="viewProp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tableStyles" Target="tableStyle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/Relationships>
</file>

<file path=ppt/media/image1.jpeg>
</file>

<file path=ppt/media/image10.png>
</file>

<file path=ppt/media/image11.png>
</file>

<file path=ppt/media/image12.gi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DB1F5C78-8882-75EA-B863-286921EF40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3B05C9B1-7950-9B18-8800-D9177C7FA2F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F6BF0317-C64C-28A0-DECE-55B3DBB4D8AE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3" name="Rectangle 5">
            <a:extLst>
              <a:ext uri="{FF2B5EF4-FFF2-40B4-BE49-F238E27FC236}">
                <a16:creationId xmlns:a16="http://schemas.microsoft.com/office/drawing/2014/main" id="{5DFDBFD3-1186-36A3-A678-D2DA8B38D45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4214" name="Rectangle 6">
            <a:extLst>
              <a:ext uri="{FF2B5EF4-FFF2-40B4-BE49-F238E27FC236}">
                <a16:creationId xmlns:a16="http://schemas.microsoft.com/office/drawing/2014/main" id="{3D1887A9-D177-2C64-8824-6ACBF5AE20A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4215" name="Rectangle 7">
            <a:extLst>
              <a:ext uri="{FF2B5EF4-FFF2-40B4-BE49-F238E27FC236}">
                <a16:creationId xmlns:a16="http://schemas.microsoft.com/office/drawing/2014/main" id="{1F561FE3-B674-F84F-FDF2-3832EC821B0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FB753D0-880B-B046-9CDE-9FEE8FB538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>
            <a:extLst>
              <a:ext uri="{FF2B5EF4-FFF2-40B4-BE49-F238E27FC236}">
                <a16:creationId xmlns:a16="http://schemas.microsoft.com/office/drawing/2014/main" id="{3EBBD55E-3EA2-1F48-4975-8E2A44899C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0" name="Notes Placeholder 2">
            <a:extLst>
              <a:ext uri="{FF2B5EF4-FFF2-40B4-BE49-F238E27FC236}">
                <a16:creationId xmlns:a16="http://schemas.microsoft.com/office/drawing/2014/main" id="{5CB73C00-7EDE-941D-EC5A-CD8B70E7A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63491" name="Slide Number Placeholder 3">
            <a:extLst>
              <a:ext uri="{FF2B5EF4-FFF2-40B4-BE49-F238E27FC236}">
                <a16:creationId xmlns:a16="http://schemas.microsoft.com/office/drawing/2014/main" id="{9EA38575-834B-58E2-0756-506D8D9E57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59F699E-141D-B44B-A57D-AFDBE4D190B3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>
            <a:extLst>
              <a:ext uri="{FF2B5EF4-FFF2-40B4-BE49-F238E27FC236}">
                <a16:creationId xmlns:a16="http://schemas.microsoft.com/office/drawing/2014/main" id="{97F72F51-C078-A52C-753B-A82B98E27E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0" name="Notes Placeholder 2">
            <a:extLst>
              <a:ext uri="{FF2B5EF4-FFF2-40B4-BE49-F238E27FC236}">
                <a16:creationId xmlns:a16="http://schemas.microsoft.com/office/drawing/2014/main" id="{A345D418-A54E-DEAE-1D48-FC68A39F18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IN" altLang="en-US"/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2B4A14C7-E92A-51B0-8370-287BFA6F7E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768B7D4-6CB5-0A4C-A799-9C2E2461738C}" type="slidenum">
              <a:rPr lang="en-US" altLang="en-US" smtClean="0">
                <a:latin typeface="Times New Roman" panose="02020603050405020304" pitchFamily="18" charset="0"/>
              </a:rPr>
              <a:pPr/>
              <a:t>51</a:t>
            </a:fld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79B97C96-1FE2-74BB-4581-B95752DF5C4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03A74BD-051A-774C-8CF3-24215AFF32FA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66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4755" name="Rectangle 1">
            <a:extLst>
              <a:ext uri="{FF2B5EF4-FFF2-40B4-BE49-F238E27FC236}">
                <a16:creationId xmlns:a16="http://schemas.microsoft.com/office/drawing/2014/main" id="{1D92997F-3AA0-9DB9-DD02-3A44F8FCF7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696913"/>
            <a:ext cx="4648200" cy="3486150"/>
          </a:xfrm>
          <a:solidFill>
            <a:srgbClr val="FFFFFF"/>
          </a:solidFill>
          <a:ln/>
        </p:spPr>
      </p:sp>
      <p:sp>
        <p:nvSpPr>
          <p:cNvPr id="74756" name="Rectangle 2">
            <a:extLst>
              <a:ext uri="{FF2B5EF4-FFF2-40B4-BE49-F238E27FC236}">
                <a16:creationId xmlns:a16="http://schemas.microsoft.com/office/drawing/2014/main" id="{28E709DF-DFAF-6002-1214-F2463725D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416425"/>
            <a:ext cx="548640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>
            <a:extLst>
              <a:ext uri="{FF2B5EF4-FFF2-40B4-BE49-F238E27FC236}">
                <a16:creationId xmlns:a16="http://schemas.microsoft.com/office/drawing/2014/main" id="{E6ACBB52-7D5A-8CE7-F4AF-ADF203C02F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6B341B0-CA70-A147-8D7C-0F68DA09B8C9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70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9875" name="Rectangle 1">
            <a:extLst>
              <a:ext uri="{FF2B5EF4-FFF2-40B4-BE49-F238E27FC236}">
                <a16:creationId xmlns:a16="http://schemas.microsoft.com/office/drawing/2014/main" id="{658AA949-4E7B-843F-23E9-BD07AD901D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9876" name="Rectangle 2">
            <a:extLst>
              <a:ext uri="{FF2B5EF4-FFF2-40B4-BE49-F238E27FC236}">
                <a16:creationId xmlns:a16="http://schemas.microsoft.com/office/drawing/2014/main" id="{4040FA9F-6F31-69CE-2EA0-067C39D57D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AB8364BA-3552-A921-44F3-AAE29B54F7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07AE095-435A-3B44-AB19-A48721835072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74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84995" name="Rectangle 1">
            <a:extLst>
              <a:ext uri="{FF2B5EF4-FFF2-40B4-BE49-F238E27FC236}">
                <a16:creationId xmlns:a16="http://schemas.microsoft.com/office/drawing/2014/main" id="{72C5469C-0DDC-E2BD-05C8-649455B46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696913"/>
            <a:ext cx="4648200" cy="3486150"/>
          </a:xfrm>
          <a:solidFill>
            <a:srgbClr val="FFFFFF"/>
          </a:solidFill>
          <a:ln/>
        </p:spPr>
      </p:sp>
      <p:sp>
        <p:nvSpPr>
          <p:cNvPr id="84996" name="Rectangle 2">
            <a:extLst>
              <a:ext uri="{FF2B5EF4-FFF2-40B4-BE49-F238E27FC236}">
                <a16:creationId xmlns:a16="http://schemas.microsoft.com/office/drawing/2014/main" id="{83E772AE-12F4-F05C-BB0F-1B3DC2DB24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416425"/>
            <a:ext cx="548640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DA3A0720-0682-4E22-17BA-A3F1F2F401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EAA7884-EADB-9C45-A0C2-2F306D817CA0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75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87043" name="Rectangle 1">
            <a:extLst>
              <a:ext uri="{FF2B5EF4-FFF2-40B4-BE49-F238E27FC236}">
                <a16:creationId xmlns:a16="http://schemas.microsoft.com/office/drawing/2014/main" id="{2FF884E3-0214-ABC5-2310-F0C497D05F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696913"/>
            <a:ext cx="4648200" cy="3486150"/>
          </a:xfrm>
          <a:solidFill>
            <a:srgbClr val="FFFFFF"/>
          </a:solidFill>
          <a:ln/>
        </p:spPr>
      </p:sp>
      <p:sp>
        <p:nvSpPr>
          <p:cNvPr id="87044" name="Rectangle 2">
            <a:extLst>
              <a:ext uri="{FF2B5EF4-FFF2-40B4-BE49-F238E27FC236}">
                <a16:creationId xmlns:a16="http://schemas.microsoft.com/office/drawing/2014/main" id="{AF442F1A-BB79-1F3E-4DA5-701AD8CF1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416425"/>
            <a:ext cx="548640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E7440C34-1127-A173-46B6-F339366966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D125465-652E-874B-8660-9AA7F0FBBE7F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76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89091" name="Rectangle 1">
            <a:extLst>
              <a:ext uri="{FF2B5EF4-FFF2-40B4-BE49-F238E27FC236}">
                <a16:creationId xmlns:a16="http://schemas.microsoft.com/office/drawing/2014/main" id="{7FF4401F-9354-238F-0576-EADABAA7A1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696913"/>
            <a:ext cx="4648200" cy="3486150"/>
          </a:xfrm>
          <a:solidFill>
            <a:srgbClr val="FFFFFF"/>
          </a:solidFill>
          <a:ln/>
        </p:spPr>
      </p:sp>
      <p:sp>
        <p:nvSpPr>
          <p:cNvPr id="89092" name="Rectangle 2">
            <a:extLst>
              <a:ext uri="{FF2B5EF4-FFF2-40B4-BE49-F238E27FC236}">
                <a16:creationId xmlns:a16="http://schemas.microsoft.com/office/drawing/2014/main" id="{846C1F18-DA21-E512-B05F-C79545D7DC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416425"/>
            <a:ext cx="548640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C657EAD5-1C0E-DBCB-27E6-AEED7D69A2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C73C30D-8675-834A-92DA-3541790CB9CF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81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5235" name="Rectangle 1">
            <a:extLst>
              <a:ext uri="{FF2B5EF4-FFF2-40B4-BE49-F238E27FC236}">
                <a16:creationId xmlns:a16="http://schemas.microsoft.com/office/drawing/2014/main" id="{D6B92192-3CAF-7D08-D80C-ED984CF2F2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696913"/>
            <a:ext cx="4648200" cy="3486150"/>
          </a:xfrm>
          <a:solidFill>
            <a:srgbClr val="FFFFFF"/>
          </a:solidFill>
          <a:ln/>
        </p:spPr>
      </p:sp>
      <p:sp>
        <p:nvSpPr>
          <p:cNvPr id="95236" name="Rectangle 2">
            <a:extLst>
              <a:ext uri="{FF2B5EF4-FFF2-40B4-BE49-F238E27FC236}">
                <a16:creationId xmlns:a16="http://schemas.microsoft.com/office/drawing/2014/main" id="{954CAC9F-067A-A79C-F2BD-4F02FD6A87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416425"/>
            <a:ext cx="548640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Slide Image Placeholder 1">
            <a:extLst>
              <a:ext uri="{FF2B5EF4-FFF2-40B4-BE49-F238E27FC236}">
                <a16:creationId xmlns:a16="http://schemas.microsoft.com/office/drawing/2014/main" id="{7C053F28-51CC-C786-7D35-C512270C23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0" name="Notes Placeholder 2">
            <a:extLst>
              <a:ext uri="{FF2B5EF4-FFF2-40B4-BE49-F238E27FC236}">
                <a16:creationId xmlns:a16="http://schemas.microsoft.com/office/drawing/2014/main" id="{51820C09-882F-B662-126A-47A435C5E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124931" name="Slide Number Placeholder 3">
            <a:extLst>
              <a:ext uri="{FF2B5EF4-FFF2-40B4-BE49-F238E27FC236}">
                <a16:creationId xmlns:a16="http://schemas.microsoft.com/office/drawing/2014/main" id="{B151001F-F819-C15F-4234-8942D267B1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FADBAB0-73EE-234A-8558-E8F50CE4ADB5}" type="slidenum">
              <a:rPr lang="en-US" altLang="en-US" smtClean="0"/>
              <a:pPr>
                <a:spcBef>
                  <a:spcPct val="0"/>
                </a:spcBef>
              </a:pPr>
              <a:t>109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A49F7CE-2F35-B1F3-3AC9-8D3594253F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6BA59C-4EED-1DE7-6DF6-B465722B562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7D25B16-3A36-A8EE-9FEC-6BE6FC4BF9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8C3E73-39EA-0842-831C-CD8C33BB7F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247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FCC6D48-4750-E33E-577A-50B400964C4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8EA240C-59F7-52BE-EF13-083FE77030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01EFD12-B1F9-B971-E0C6-7A9483F997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E0C7D9-1A1F-F746-8651-8045D88EED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751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628B33-D170-8ADE-DF50-750750D0878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49C94BE-E0FD-02F2-A361-1ECCD3EF66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F98FEDE-090D-E4D6-FE5C-4BBC84A583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DB19FB-A1CF-FC49-BC4A-9E1EC1A3FF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439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DAD2BBE-A931-6545-4AAA-94D198A4AA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A6B648-3CA7-E05F-0164-BB029B247C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F9497EF-D012-DE2C-6345-F673ACB8BC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4BF80-CFEA-CC49-AAD0-598B1243DE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957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AF4B80D-9C54-A6B5-0D75-3D6EA29798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375D59F-713E-3007-6A63-5F90425371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3836D4E-1663-CE80-187B-DD8F68B7A6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D09759-A065-7745-81AB-384CE60111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42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4EE3F-EF37-4DD2-A235-924F965DBD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33DAFA-54FB-8212-EF64-DE4AB00C65E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7A79C-C9F0-30CA-6942-F4B397A88F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562705-935A-3547-8BF4-55F7F27DAB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7922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3D96FC5-51E9-F83B-382E-199AAEDDF4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6339097-84A6-56C8-D380-303C80F8A4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8952641-9246-B4CA-3630-ED435F13151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443D6-EA80-4349-A87C-5333EE000F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96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CAAF2DE-9ACB-51A2-0148-268D54FD6A9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AE0495E-A579-AF42-7A37-7DBFF744701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D13913C-E1F5-FD08-22DE-AB079C96AE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7C1EBE-79F1-7141-AA1E-08E60584E5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5286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3714346-E0D1-42F9-2628-6672C4BE14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4A6A40A4-FE9D-D57F-F1B2-BC6D36D357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16E7E84-9730-CB40-E125-D96EEFB0B7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DC0CE-4033-984F-94C7-35F137FF531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02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72058A-5F25-A588-081C-BFB44F8BFA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11E849-85FE-C824-D9FF-90A08EEEE5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02DE4-471C-AD42-45CC-FCE1F1FC07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958271-5B43-7A4D-BE80-4F45B81541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4799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250632-A501-CE84-1E20-A3DC82A28C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304507-18AF-809F-3E91-380F6155A5B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DBB36D-ED27-781D-A9A5-2D3050A8FE3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6384D-DFB0-DE47-8A77-054A21BC3A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0250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05EFC6E-ACC3-BD5A-6D26-AA58C7D2EA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A2287DC-3DA5-359C-38BD-24D49CB64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90600"/>
            <a:ext cx="8229600" cy="513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546820" name="Rectangle 4">
            <a:extLst>
              <a:ext uri="{FF2B5EF4-FFF2-40B4-BE49-F238E27FC236}">
                <a16:creationId xmlns:a16="http://schemas.microsoft.com/office/drawing/2014/main" id="{DC71EA85-E3D5-BB51-0FB9-EF9D3A34AE2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46821" name="Rectangle 5">
            <a:extLst>
              <a:ext uri="{FF2B5EF4-FFF2-40B4-BE49-F238E27FC236}">
                <a16:creationId xmlns:a16="http://schemas.microsoft.com/office/drawing/2014/main" id="{D618DF9F-2B7E-411C-B44D-C289BFC4A78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46822" name="Rectangle 6">
            <a:extLst>
              <a:ext uri="{FF2B5EF4-FFF2-40B4-BE49-F238E27FC236}">
                <a16:creationId xmlns:a16="http://schemas.microsoft.com/office/drawing/2014/main" id="{CEC1393E-F08E-8E97-D990-5D8E1FD1097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095856BD-DA84-F744-AC36-1914916C11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itepoint.com/web-foundations/nth-childn-css-selecto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0/getting-started/introduction/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oleObject" Target="../embeddings/oleObject3.bin"/><Relationship Id="rId4" Type="http://schemas.openxmlformats.org/officeDocument/2006/relationships/image" Target="../media/image7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id="{ADFFD4BA-C0A3-EFD9-A870-18C577C232F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IN" altLang="en-US"/>
              <a:t>Introduction to UI Programming</a:t>
            </a:r>
          </a:p>
        </p:txBody>
      </p:sp>
      <p:sp>
        <p:nvSpPr>
          <p:cNvPr id="14338" name="Subtitle 2">
            <a:extLst>
              <a:ext uri="{FF2B5EF4-FFF2-40B4-BE49-F238E27FC236}">
                <a16:creationId xmlns:a16="http://schemas.microsoft.com/office/drawing/2014/main" id="{FAADC91D-72DA-BD0F-8A3E-FE8EDC050DA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I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F7BC99E0-44FD-2D64-66F9-027869CD6E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Evolution of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3405-3C9B-8518-1C73-AAAD6DD11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8013" cy="5286375"/>
          </a:xfrm>
        </p:spPr>
        <p:txBody>
          <a:bodyPr/>
          <a:lstStyle/>
          <a:p>
            <a:pPr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Tim Berners-Lee</a:t>
            </a:r>
            <a:r>
              <a:rPr lang="en-US" sz="1800" dirty="0"/>
              <a:t> made major contribution in Creating HTML  in  1989</a:t>
            </a:r>
          </a:p>
          <a:p>
            <a:pPr lvl="1">
              <a:defRPr/>
            </a:pPr>
            <a:r>
              <a:rPr lang="en-US" sz="2000" dirty="0"/>
              <a:t>He Founded the </a:t>
            </a:r>
            <a:r>
              <a:rPr lang="en-US" sz="2000" b="1" dirty="0"/>
              <a:t>W3C , </a:t>
            </a:r>
            <a:r>
              <a:rPr lang="en-US" sz="2000" dirty="0"/>
              <a:t>refined and updated HTML with HTML4 in 1997.</a:t>
            </a:r>
          </a:p>
          <a:p>
            <a:pPr>
              <a:defRPr/>
            </a:pPr>
            <a:endParaRPr lang="en-US" sz="1800" dirty="0"/>
          </a:p>
          <a:p>
            <a:pPr>
              <a:defRPr/>
            </a:pPr>
            <a:r>
              <a:rPr lang="en-US" sz="1800" dirty="0"/>
              <a:t>Growing need for  richer Web content </a:t>
            </a:r>
          </a:p>
          <a:p>
            <a:pPr lvl="1">
              <a:defRPr/>
            </a:pPr>
            <a:r>
              <a:rPr lang="en-US" sz="2000" b="1" dirty="0"/>
              <a:t>audio, video and interactivity</a:t>
            </a:r>
          </a:p>
          <a:p>
            <a:pPr>
              <a:defRPr/>
            </a:pPr>
            <a:endParaRPr lang="en-US" sz="1800" dirty="0"/>
          </a:p>
          <a:p>
            <a:pPr>
              <a:defRPr/>
            </a:pPr>
            <a:r>
              <a:rPr lang="en-US" sz="1800" b="1" dirty="0">
                <a:solidFill>
                  <a:srgbClr val="FF0000"/>
                </a:solidFill>
              </a:rPr>
              <a:t>Web Hypertext Application Technology Working Group</a:t>
            </a:r>
            <a:r>
              <a:rPr lang="en-US" sz="1800" dirty="0"/>
              <a:t> (WHATWG) in 2004,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b="1" dirty="0"/>
              <a:t>Created with the involvement of Apple, the Mozilla Foundation and Opera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WHATWG developed the new standard named HTML5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b="1" dirty="0"/>
              <a:t>Popular Web browsers have incorporated the new standard</a:t>
            </a:r>
            <a:endParaRPr lang="en-US" sz="1800" dirty="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Title 1">
            <a:extLst>
              <a:ext uri="{FF2B5EF4-FFF2-40B4-BE49-F238E27FC236}">
                <a16:creationId xmlns:a16="http://schemas.microsoft.com/office/drawing/2014/main" id="{AF2DAFD6-55B4-8384-A51F-F4E82C64DB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Arrow Functions</a:t>
            </a:r>
          </a:p>
        </p:txBody>
      </p:sp>
      <p:sp>
        <p:nvSpPr>
          <p:cNvPr id="114690" name="Content Placeholder 2">
            <a:extLst>
              <a:ext uri="{FF2B5EF4-FFF2-40B4-BE49-F238E27FC236}">
                <a16:creationId xmlns:a16="http://schemas.microsoft.com/office/drawing/2014/main" id="{561E0EDB-6784-1F52-5E88-78DD0125C2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400"/>
              <a:t>There are a variety of syntaxes available in arrow functions. </a:t>
            </a:r>
          </a:p>
          <a:p>
            <a:endParaRPr lang="en-US" altLang="en-US" sz="1400"/>
          </a:p>
          <a:p>
            <a:pPr lvl="1">
              <a:buFontTx/>
              <a:buNone/>
            </a:pPr>
            <a:r>
              <a:rPr lang="en-US" altLang="en-US" sz="1800"/>
              <a:t>var sum = function(num1, num2) { </a:t>
            </a:r>
          </a:p>
          <a:p>
            <a:pPr lvl="1">
              <a:buFontTx/>
              <a:buNone/>
            </a:pPr>
            <a:r>
              <a:rPr lang="en-US" altLang="en-US" sz="1800"/>
              <a:t>    return num1 + num2; </a:t>
            </a:r>
          </a:p>
          <a:p>
            <a:pPr lvl="1">
              <a:buFontTx/>
              <a:buNone/>
            </a:pPr>
            <a:r>
              <a:rPr lang="en-US" altLang="en-US" sz="1800"/>
              <a:t>}; </a:t>
            </a:r>
          </a:p>
          <a:p>
            <a:endParaRPr lang="en-US" altLang="en-US" sz="1400"/>
          </a:p>
          <a:p>
            <a:pPr lvl="1">
              <a:buFontTx/>
              <a:buNone/>
            </a:pPr>
            <a:endParaRPr lang="en-US" altLang="en-US" sz="1800" b="1">
              <a:solidFill>
                <a:srgbClr val="FF0000"/>
              </a:solidFill>
            </a:endParaRPr>
          </a:p>
          <a:p>
            <a:pPr lvl="1"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var sum = (num1, num2) =&gt; num1 + num2; </a:t>
            </a:r>
          </a:p>
          <a:p>
            <a:endParaRPr lang="en-US" altLang="en-US" sz="1400"/>
          </a:p>
          <a:p>
            <a:pPr lvl="1">
              <a:buFontTx/>
              <a:buNone/>
            </a:pPr>
            <a:endParaRPr lang="en-US" altLang="en-US" sz="1800" b="1"/>
          </a:p>
          <a:p>
            <a:pPr lvl="1">
              <a:buFontTx/>
              <a:buNone/>
            </a:pPr>
            <a:r>
              <a:rPr lang="en-US" altLang="en-US" sz="1800" b="1"/>
              <a:t>var sum= (num1, num2) =&gt; {   return num1 + num2; </a:t>
            </a:r>
            <a:r>
              <a:rPr lang="en-US" altLang="en-US" sz="1800"/>
              <a:t>};</a:t>
            </a:r>
          </a:p>
          <a:p>
            <a:endParaRPr lang="en-US" altLang="en-US" sz="1400"/>
          </a:p>
          <a:p>
            <a:endParaRPr lang="en-US" altLang="en-US" sz="1400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Title 1">
            <a:extLst>
              <a:ext uri="{FF2B5EF4-FFF2-40B4-BE49-F238E27FC236}">
                <a16:creationId xmlns:a16="http://schemas.microsoft.com/office/drawing/2014/main" id="{06858AAB-43C4-F3BB-ACB3-5E3442B99E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Arrow Functions</a:t>
            </a:r>
          </a:p>
        </p:txBody>
      </p:sp>
      <p:sp>
        <p:nvSpPr>
          <p:cNvPr id="115714" name="Content Placeholder 2">
            <a:extLst>
              <a:ext uri="{FF2B5EF4-FFF2-40B4-BE49-F238E27FC236}">
                <a16:creationId xmlns:a16="http://schemas.microsoft.com/office/drawing/2014/main" id="{3BA0D01E-338F-9AC1-5B40-F9672FA582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1400"/>
              <a:t>genericConverter(funcRef,arg) {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1400"/>
              <a:t>console.log(funcRef(arg));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1400"/>
              <a:t>}</a:t>
            </a:r>
          </a:p>
          <a:p>
            <a:endParaRPr lang="en-US" altLang="en-US" sz="1400"/>
          </a:p>
          <a:p>
            <a:pPr lvl="1">
              <a:buFontTx/>
              <a:buNone/>
            </a:pPr>
            <a:r>
              <a:rPr lang="en-US" altLang="en-US" sz="1800"/>
              <a:t>let tempConv = (faren) =&gt; {  return (faren - 32) * (5 / 9) }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let inrToUsd = (inr) =&gt; { return inr * 65 };</a:t>
            </a:r>
          </a:p>
          <a:p>
            <a:pPr lvl="1">
              <a:buFontTx/>
              <a:buNone/>
            </a:pPr>
            <a:br>
              <a:rPr lang="en-US" altLang="en-US" sz="1800"/>
            </a:b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genericConverter(tempConv, 45);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genericConverter(inrToUsd, 650)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Title 1">
            <a:extLst>
              <a:ext uri="{FF2B5EF4-FFF2-40B4-BE49-F238E27FC236}">
                <a16:creationId xmlns:a16="http://schemas.microsoft.com/office/drawing/2014/main" id="{DA8AFCD4-355F-5DC0-41F5-8744688659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Rest Parameters</a:t>
            </a:r>
          </a:p>
        </p:txBody>
      </p:sp>
      <p:sp>
        <p:nvSpPr>
          <p:cNvPr id="116738" name="Content Placeholder 2">
            <a:extLst>
              <a:ext uri="{FF2B5EF4-FFF2-40B4-BE49-F238E27FC236}">
                <a16:creationId xmlns:a16="http://schemas.microsoft.com/office/drawing/2014/main" id="{86E0E34F-059C-B8C3-D45F-C8937177B13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Indicated by three dots (...) preceding a named parameter. </a:t>
            </a:r>
          </a:p>
          <a:p>
            <a:pPr lvl="1">
              <a:lnSpc>
                <a:spcPct val="150000"/>
              </a:lnSpc>
            </a:pPr>
            <a:endParaRPr lang="en-US" altLang="en-US" sz="2000" b="1"/>
          </a:p>
          <a:p>
            <a:pPr lvl="1">
              <a:lnSpc>
                <a:spcPct val="150000"/>
              </a:lnSpc>
            </a:pPr>
            <a:r>
              <a:rPr lang="en-US" altLang="en-US" sz="2000" b="1"/>
              <a:t>Aggregation of remaining arguments into single parameter of  the functions.</a:t>
            </a:r>
          </a:p>
          <a:p>
            <a:pPr lvl="1">
              <a:lnSpc>
                <a:spcPct val="150000"/>
              </a:lnSpc>
            </a:pPr>
            <a:r>
              <a:rPr lang="en-US" altLang="en-US" sz="2000" b="1"/>
              <a:t>Parameters becomes an Array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There can be </a:t>
            </a:r>
            <a:r>
              <a:rPr lang="en-US" altLang="en-US" sz="2000" b="1"/>
              <a:t>only one rest paramete</a:t>
            </a:r>
            <a:r>
              <a:rPr lang="en-US" altLang="en-US" sz="2000"/>
              <a:t>r, and the rest parameter must be last. </a:t>
            </a:r>
          </a:p>
          <a:p>
            <a:pPr lvl="1"/>
            <a:endParaRPr lang="en-US" altLang="en-US" sz="200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1">
            <a:extLst>
              <a:ext uri="{FF2B5EF4-FFF2-40B4-BE49-F238E27FC236}">
                <a16:creationId xmlns:a16="http://schemas.microsoft.com/office/drawing/2014/main" id="{3C9D93AE-2285-13F5-21C1-6900E569F8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Rest Parameter</a:t>
            </a:r>
          </a:p>
        </p:txBody>
      </p:sp>
      <p:sp>
        <p:nvSpPr>
          <p:cNvPr id="117762" name="Content Placeholder 2">
            <a:extLst>
              <a:ext uri="{FF2B5EF4-FFF2-40B4-BE49-F238E27FC236}">
                <a16:creationId xmlns:a16="http://schemas.microsoft.com/office/drawing/2014/main" id="{989E6A46-72A5-D5BE-63F9-3FDB52001EA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var sumAll = function(...numbers) {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var sum = 0;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numbers.forEach(number =&gt; { sum = sum + number });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console.log('total' + sum);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sumAll(1, 2, 3, 4, 5);</a:t>
            </a:r>
          </a:p>
          <a:p>
            <a:pPr lvl="2">
              <a:buFontTx/>
              <a:buNone/>
            </a:pPr>
            <a:br>
              <a:rPr lang="en-US" altLang="en-US" sz="2000" b="1"/>
            </a:br>
            <a:endParaRPr lang="en-US" altLang="en-US" sz="2000" b="1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Title 1">
            <a:extLst>
              <a:ext uri="{FF2B5EF4-FFF2-40B4-BE49-F238E27FC236}">
                <a16:creationId xmlns:a16="http://schemas.microsoft.com/office/drawing/2014/main" id="{A4A45BC2-5666-C07B-D3C9-6455CBD6C6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Spread </a:t>
            </a:r>
          </a:p>
        </p:txBody>
      </p:sp>
      <p:sp>
        <p:nvSpPr>
          <p:cNvPr id="118786" name="Content Placeholder 2">
            <a:extLst>
              <a:ext uri="{FF2B5EF4-FFF2-40B4-BE49-F238E27FC236}">
                <a16:creationId xmlns:a16="http://schemas.microsoft.com/office/drawing/2014/main" id="{511D32CE-BF47-0855-34FB-E0D67AA706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14400"/>
            <a:ext cx="8228013" cy="5210175"/>
          </a:xfrm>
        </p:spPr>
        <p:txBody>
          <a:bodyPr/>
          <a:lstStyle/>
          <a:p>
            <a:r>
              <a:rPr lang="en-US" altLang="en-US"/>
              <a:t>Has  </a:t>
            </a:r>
            <a:r>
              <a:rPr lang="en-US" altLang="en-US" b="1"/>
              <a:t>…</a:t>
            </a:r>
            <a:r>
              <a:rPr lang="en-US" altLang="en-US"/>
              <a:t> (three dots) notation.</a:t>
            </a:r>
          </a:p>
          <a:p>
            <a:endParaRPr lang="en-US" altLang="en-US"/>
          </a:p>
          <a:p>
            <a:r>
              <a:rPr lang="en-US" altLang="en-US" b="1" i="1"/>
              <a:t>Creating a New data Structure from existing One</a:t>
            </a:r>
          </a:p>
          <a:p>
            <a:endParaRPr lang="en-US" altLang="en-US"/>
          </a:p>
          <a:p>
            <a:r>
              <a:rPr lang="en-US" altLang="en-US"/>
              <a:t>Spreading of elements of an </a:t>
            </a:r>
            <a:r>
              <a:rPr lang="en-US" altLang="en-US" b="1"/>
              <a:t>“iterable”</a:t>
            </a:r>
            <a:r>
              <a:rPr lang="en-US" altLang="en-US"/>
              <a:t> collection  into both literal elements and individual function parameters.</a:t>
            </a:r>
          </a:p>
          <a:p>
            <a:endParaRPr lang="en-US" altLang="en-US"/>
          </a:p>
          <a:p>
            <a:pPr lvl="1">
              <a:buFontTx/>
              <a:buNone/>
            </a:pPr>
            <a:r>
              <a:rPr lang="en-US" altLang="en-US" sz="2000"/>
              <a:t>function sum(a, b, c) {</a:t>
            </a:r>
            <a:br>
              <a:rPr lang="en-US" altLang="en-US" sz="2000"/>
            </a:br>
            <a:r>
              <a:rPr lang="en-US" altLang="en-US" sz="2000"/>
              <a:t>return a + b + c;</a:t>
            </a:r>
            <a:br>
              <a:rPr lang="en-US" altLang="en-US" sz="2000"/>
            </a:b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var args = [1, 2, 3];</a:t>
            </a:r>
            <a:br>
              <a:rPr lang="en-US" altLang="en-US" sz="2000"/>
            </a:b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console.log(sum(…args)); // 6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Title 1">
            <a:extLst>
              <a:ext uri="{FF2B5EF4-FFF2-40B4-BE49-F238E27FC236}">
                <a16:creationId xmlns:a16="http://schemas.microsoft.com/office/drawing/2014/main" id="{43EE13C0-92BF-82E1-7BE4-5760D018D2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Spread</a:t>
            </a:r>
          </a:p>
        </p:txBody>
      </p:sp>
      <p:sp>
        <p:nvSpPr>
          <p:cNvPr id="119810" name="Content Placeholder 2">
            <a:extLst>
              <a:ext uri="{FF2B5EF4-FFF2-40B4-BE49-F238E27FC236}">
                <a16:creationId xmlns:a16="http://schemas.microsoft.com/office/drawing/2014/main" id="{90086F20-37CC-7D22-F0C1-2A36DF28F5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 typeface="Times New Roman" panose="02020603050405020304" pitchFamily="18" charset="0"/>
              <a:buNone/>
            </a:pPr>
            <a:endParaRPr lang="en-US" altLang="en-US" sz="20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/>
              <a:t>function sum(a, b, c) {</a:t>
            </a:r>
            <a:br>
              <a:rPr lang="en-US" altLang="en-US" sz="2000"/>
            </a:br>
            <a:r>
              <a:rPr lang="en-US" altLang="en-US" sz="2000"/>
              <a:t>return a + b + c;</a:t>
            </a:r>
            <a:br>
              <a:rPr lang="en-US" altLang="en-US" sz="2000"/>
            </a:br>
            <a:r>
              <a:rPr lang="en-US" altLang="en-US" sz="2000"/>
              <a:t>}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20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/>
              <a:t>var args = [1, 2];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20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/>
              <a:t>console.log(sum(</a:t>
            </a:r>
            <a:r>
              <a:rPr lang="en-US" altLang="en-US" sz="2000" b="1"/>
              <a:t>…args</a:t>
            </a:r>
            <a:r>
              <a:rPr lang="en-US" altLang="en-US" sz="2000"/>
              <a:t>, 3)); // 6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200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Title 1">
            <a:extLst>
              <a:ext uri="{FF2B5EF4-FFF2-40B4-BE49-F238E27FC236}">
                <a16:creationId xmlns:a16="http://schemas.microsoft.com/office/drawing/2014/main" id="{702D1BF7-B0B3-658A-3EAD-E4A170AAEE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Spread Example</a:t>
            </a:r>
          </a:p>
        </p:txBody>
      </p:sp>
      <p:sp>
        <p:nvSpPr>
          <p:cNvPr id="120834" name="Content Placeholder 2">
            <a:extLst>
              <a:ext uri="{FF2B5EF4-FFF2-40B4-BE49-F238E27FC236}">
                <a16:creationId xmlns:a16="http://schemas.microsoft.com/office/drawing/2014/main" id="{23EE1119-F663-9BDC-8516-AEC6E5C3DC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Tx/>
              <a:buNone/>
            </a:pPr>
            <a:r>
              <a:rPr lang="en-US" altLang="en-US" sz="2000"/>
              <a:t>let firstList = ['ram','shyam'];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let secondList = ['gaurav','gautam'];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let spread = [...firstList,...secondList];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console.log(spread);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Output will be </a:t>
            </a:r>
          </a:p>
          <a:p>
            <a:pPr lvl="2">
              <a:buFontTx/>
              <a:buNone/>
            </a:pPr>
            <a:r>
              <a:rPr lang="en-US" altLang="en-US" sz="2000" b="1">
                <a:solidFill>
                  <a:srgbClr val="00B050"/>
                </a:solidFill>
              </a:rPr>
              <a:t>['ram', 'shyam‘ 'gaurav', 'gautam' ] 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It WILL NOT BE</a:t>
            </a:r>
          </a:p>
          <a:p>
            <a:pPr lvl="2">
              <a:buFontTx/>
              <a:buNone/>
            </a:pPr>
            <a:r>
              <a:rPr lang="en-US" altLang="en-US" sz="2000">
                <a:solidFill>
                  <a:srgbClr val="FF0000"/>
                </a:solidFill>
              </a:rPr>
              <a:t> [ [ 'ram', 'shyam' ], [ 'gaurav', 'gautam' ] ]</a:t>
            </a: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Title 1">
            <a:extLst>
              <a:ext uri="{FF2B5EF4-FFF2-40B4-BE49-F238E27FC236}">
                <a16:creationId xmlns:a16="http://schemas.microsoft.com/office/drawing/2014/main" id="{3FF70768-EAB6-1293-F8F8-8D8F69F3C5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Spread Example</a:t>
            </a:r>
          </a:p>
        </p:txBody>
      </p:sp>
      <p:sp>
        <p:nvSpPr>
          <p:cNvPr id="121858" name="Content Placeholder 2">
            <a:extLst>
              <a:ext uri="{FF2B5EF4-FFF2-40B4-BE49-F238E27FC236}">
                <a16:creationId xmlns:a16="http://schemas.microsoft.com/office/drawing/2014/main" id="{4B8C8468-0B5C-629F-4304-9C7C456092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Tx/>
              <a:buNone/>
            </a:pPr>
            <a:r>
              <a:rPr lang="en-US" altLang="en-US" sz="2000"/>
              <a:t>const x = </a:t>
            </a:r>
            <a:r>
              <a:rPr lang="en-US" altLang="en-US" sz="2000" b="1">
                <a:solidFill>
                  <a:srgbClr val="FF0000"/>
                </a:solidFill>
              </a:rPr>
              <a:t>null</a:t>
            </a:r>
            <a:r>
              <a:rPr lang="en-US" altLang="en-US" sz="2000"/>
              <a:t>;</a:t>
            </a:r>
          </a:p>
          <a:p>
            <a:pPr lvl="1">
              <a:buFontTx/>
              <a:buNone/>
            </a:pPr>
            <a:r>
              <a:rPr lang="en-US" altLang="en-US" sz="2000"/>
              <a:t>const y = {id: 1, name: 'ram'};</a:t>
            </a:r>
          </a:p>
          <a:p>
            <a:pPr lvl="1">
              <a:buFontTx/>
              <a:buNone/>
            </a:pPr>
            <a:r>
              <a:rPr lang="en-US" altLang="en-US" sz="2000"/>
              <a:t>const z = {...x, ...y};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console.log(z);         =&gt;  Output : { id: 1, name: 'ram' }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const x = {age:45};</a:t>
            </a:r>
          </a:p>
          <a:p>
            <a:pPr lvl="1">
              <a:buFontTx/>
              <a:buNone/>
            </a:pPr>
            <a:r>
              <a:rPr lang="en-US" altLang="en-US" sz="2000"/>
              <a:t>const y = {id: 1, name: 'ram'};</a:t>
            </a:r>
          </a:p>
          <a:p>
            <a:pPr lvl="1">
              <a:buFontTx/>
              <a:buNone/>
            </a:pPr>
            <a:r>
              <a:rPr lang="en-US" altLang="en-US" sz="2000"/>
              <a:t>const z = {...x, ...y};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 console.log(z);            =&gt;    { age: 45, id: 1, name: 'ram' }</a:t>
            </a:r>
          </a:p>
          <a:p>
            <a:endParaRPr lang="en-US" altLang="en-US" sz="160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Title 1">
            <a:extLst>
              <a:ext uri="{FF2B5EF4-FFF2-40B4-BE49-F238E27FC236}">
                <a16:creationId xmlns:a16="http://schemas.microsoft.com/office/drawing/2014/main" id="{C88A5EE0-9472-5515-7973-A05DA9B65D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Spread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648CA-FC23-0AC0-23AD-09DFEB351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600" b="1" dirty="0"/>
              <a:t>Supply Default Value</a:t>
            </a:r>
          </a:p>
          <a:p>
            <a:pPr lvl="1">
              <a:buFontTx/>
              <a:buNone/>
              <a:defRPr/>
            </a:pPr>
            <a:endParaRPr lang="en-US" sz="1600" dirty="0"/>
          </a:p>
          <a:p>
            <a:pPr lvl="1">
              <a:buFontTx/>
              <a:buNone/>
              <a:defRPr/>
            </a:pPr>
            <a:r>
              <a:rPr lang="en-US" sz="1600" dirty="0"/>
              <a:t>const y = {id: 1, name: 'ram'};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const z = {...y, </a:t>
            </a:r>
            <a:r>
              <a:rPr lang="en-US" sz="1600" b="1" dirty="0" err="1">
                <a:solidFill>
                  <a:srgbClr val="FF0000"/>
                </a:solidFill>
              </a:rPr>
              <a:t>location:'chennai</a:t>
            </a:r>
            <a:r>
              <a:rPr lang="en-US" sz="1600" b="1" dirty="0">
                <a:solidFill>
                  <a:srgbClr val="FF0000"/>
                </a:solidFill>
              </a:rPr>
              <a:t>'</a:t>
            </a:r>
            <a:r>
              <a:rPr lang="en-US" sz="1600" dirty="0"/>
              <a:t>};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console.log(z) </a:t>
            </a:r>
            <a:br>
              <a:rPr lang="en-US" sz="1600" dirty="0"/>
            </a:br>
            <a:endParaRPr lang="en-US" sz="1600" dirty="0"/>
          </a:p>
          <a:p>
            <a:pPr lvl="1">
              <a:buFontTx/>
              <a:buNone/>
              <a:defRPr/>
            </a:pPr>
            <a:r>
              <a:rPr lang="en-US" sz="1600" dirty="0"/>
              <a:t>{ id: 1, name: 'ram', location: '</a:t>
            </a:r>
            <a:r>
              <a:rPr lang="en-US" sz="1600" dirty="0" err="1"/>
              <a:t>chennai</a:t>
            </a:r>
            <a:r>
              <a:rPr lang="en-US" sz="1600" dirty="0"/>
              <a:t>' }</a:t>
            </a:r>
          </a:p>
          <a:p>
            <a:pPr lvl="1">
              <a:buFontTx/>
              <a:buNone/>
              <a:defRPr/>
            </a:pPr>
            <a:endParaRPr lang="en-US" sz="1600" dirty="0"/>
          </a:p>
          <a:p>
            <a:pPr marL="342900" lvl="1" indent="-342900">
              <a:buFontTx/>
              <a:buChar char="•"/>
              <a:defRPr/>
            </a:pPr>
            <a:r>
              <a:rPr lang="en-US" sz="1600" b="1" dirty="0">
                <a:cs typeface="+mn-cs"/>
              </a:rPr>
              <a:t>Array of Values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const 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scores</a:t>
            </a:r>
            <a:r>
              <a:rPr lang="en-US" sz="1600" dirty="0"/>
              <a:t> =[90,45,89];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const y = {id: 1, name: 'ram'};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const z = {...y, </a:t>
            </a:r>
            <a:r>
              <a:rPr lang="en-US" sz="1600" b="1" dirty="0">
                <a:solidFill>
                  <a:srgbClr val="FF0000"/>
                </a:solidFill>
              </a:rPr>
              <a:t>marks:[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...scores</a:t>
            </a:r>
            <a:r>
              <a:rPr lang="en-US" sz="1600" b="1" dirty="0">
                <a:solidFill>
                  <a:srgbClr val="FF0000"/>
                </a:solidFill>
              </a:rPr>
              <a:t>]</a:t>
            </a:r>
            <a:r>
              <a:rPr lang="en-US" sz="1600" dirty="0"/>
              <a:t>};</a:t>
            </a:r>
          </a:p>
          <a:p>
            <a:pPr lvl="1">
              <a:buFontTx/>
              <a:buNone/>
              <a:defRPr/>
            </a:pPr>
            <a:r>
              <a:rPr lang="en-US" sz="1600" dirty="0"/>
              <a:t>console.log(z); </a:t>
            </a:r>
          </a:p>
          <a:p>
            <a:pPr lvl="1">
              <a:buFontTx/>
              <a:buNone/>
              <a:defRPr/>
            </a:pPr>
            <a:endParaRPr lang="en-US" sz="1600" dirty="0"/>
          </a:p>
          <a:p>
            <a:pPr lvl="1">
              <a:buFontTx/>
              <a:buNone/>
              <a:defRPr/>
            </a:pPr>
            <a:r>
              <a:rPr lang="en-US" sz="1600" dirty="0"/>
              <a:t>{ id: 1, name: 'ram', marks: [ 90, 45, 89 ] }</a:t>
            </a:r>
            <a:br>
              <a:rPr lang="en-US" sz="1600" dirty="0"/>
            </a:br>
            <a:endParaRPr lang="en-US" sz="1600" dirty="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Title 1">
            <a:extLst>
              <a:ext uri="{FF2B5EF4-FFF2-40B4-BE49-F238E27FC236}">
                <a16:creationId xmlns:a16="http://schemas.microsoft.com/office/drawing/2014/main" id="{38C1E198-ED41-9524-65A4-E794C99FEB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Destructuring</a:t>
            </a:r>
          </a:p>
        </p:txBody>
      </p:sp>
      <p:sp>
        <p:nvSpPr>
          <p:cNvPr id="123906" name="Content Placeholder 2">
            <a:extLst>
              <a:ext uri="{FF2B5EF4-FFF2-40B4-BE49-F238E27FC236}">
                <a16:creationId xmlns:a16="http://schemas.microsoft.com/office/drawing/2014/main" id="{232BFE28-516C-C01A-1A09-7E0B41FCB1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400"/>
              <a:t>It breaks an array into its elements</a:t>
            </a:r>
          </a:p>
          <a:p>
            <a:pPr lvl="1"/>
            <a:r>
              <a:rPr lang="en-US" altLang="en-US" sz="1800"/>
              <a:t>Keeping the original array unchanged. </a:t>
            </a:r>
          </a:p>
          <a:p>
            <a:pPr lvl="1"/>
            <a:r>
              <a:rPr lang="en-US" altLang="en-US" sz="1800" b="1" i="1"/>
              <a:t>Taking an Existing Data Structure and extracting values from it</a:t>
            </a:r>
          </a:p>
          <a:p>
            <a:pPr lvl="1"/>
            <a:endParaRPr lang="en-US" altLang="en-US" sz="1800"/>
          </a:p>
          <a:p>
            <a:r>
              <a:rPr lang="en-US" altLang="en-US" sz="1400"/>
              <a:t>This process maps the same variable names for values.</a:t>
            </a:r>
          </a:p>
          <a:p>
            <a:pPr>
              <a:buFontTx/>
              <a:buNone/>
            </a:pPr>
            <a:r>
              <a:rPr lang="en-US" altLang="en-US" sz="1400"/>
              <a:t>   </a:t>
            </a:r>
          </a:p>
          <a:p>
            <a:r>
              <a:rPr lang="en-US" altLang="en-US" sz="1400">
                <a:solidFill>
                  <a:srgbClr val="C00000"/>
                </a:solidFill>
              </a:rPr>
              <a:t>let [ firstColor, secondColor ] = [ "red", "green", "blue" ]; </a:t>
            </a:r>
          </a:p>
          <a:p>
            <a:pPr lvl="1">
              <a:buFontTx/>
              <a:buNone/>
            </a:pPr>
            <a:r>
              <a:rPr lang="en-US" altLang="en-US" sz="1800">
                <a:solidFill>
                  <a:srgbClr val="C00000"/>
                </a:solidFill>
              </a:rPr>
              <a:t>    0           1          =      0     1         2  </a:t>
            </a:r>
          </a:p>
          <a:p>
            <a:pPr lvl="1">
              <a:buFontTx/>
              <a:buNone/>
            </a:pPr>
            <a:r>
              <a:rPr lang="en-US" altLang="en-US" sz="1400">
                <a:solidFill>
                  <a:srgbClr val="C00000"/>
                </a:solidFill>
              </a:rPr>
              <a:t>       </a:t>
            </a:r>
            <a:r>
              <a:rPr lang="en-US" altLang="en-US" sz="1800">
                <a:solidFill>
                  <a:srgbClr val="C00000"/>
                </a:solidFill>
              </a:rPr>
              <a:t>firstColor          =       red</a:t>
            </a:r>
          </a:p>
          <a:p>
            <a:pPr lvl="1">
              <a:buFontTx/>
              <a:buNone/>
            </a:pPr>
            <a:r>
              <a:rPr lang="en-US" altLang="en-US" sz="1800">
                <a:solidFill>
                  <a:srgbClr val="C00000"/>
                </a:solidFill>
              </a:rPr>
              <a:t>       SecondColor  =      green</a:t>
            </a:r>
          </a:p>
          <a:p>
            <a:endParaRPr lang="en-US" altLang="en-US" sz="1400"/>
          </a:p>
          <a:p>
            <a:pPr lvl="1">
              <a:buFontTx/>
              <a:buNone/>
            </a:pPr>
            <a:r>
              <a:rPr lang="en-US" altLang="en-US" sz="1800" b="1"/>
              <a:t>console.log(firstColor); // "red" </a:t>
            </a:r>
          </a:p>
          <a:p>
            <a:pPr lvl="1">
              <a:buFontTx/>
              <a:buNone/>
            </a:pPr>
            <a:r>
              <a:rPr lang="en-US" altLang="en-US" sz="1800" b="1"/>
              <a:t>console.log(secondColor); // "green" </a:t>
            </a:r>
          </a:p>
          <a:p>
            <a:pPr lvl="1"/>
            <a:endParaRPr lang="en-US" altLang="en-US" sz="1400">
              <a:solidFill>
                <a:srgbClr val="C00000"/>
              </a:solidFill>
            </a:endParaRPr>
          </a:p>
          <a:p>
            <a:endParaRPr lang="en-US" altLang="en-US" sz="1400"/>
          </a:p>
          <a:p>
            <a:endParaRPr lang="en-US" altLang="en-US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>
            <a:extLst>
              <a:ext uri="{FF2B5EF4-FFF2-40B4-BE49-F238E27FC236}">
                <a16:creationId xmlns:a16="http://schemas.microsoft.com/office/drawing/2014/main" id="{86151F4C-43E2-EFDA-89DF-F6D31061BD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/>
            </a:br>
            <a:r>
              <a:rPr lang="en-US" altLang="en-US"/>
              <a:t>What is HTML5?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A1E83F45-4B0B-CC02-B81F-5DAABD9310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Latest standard for HTML.</a:t>
            </a:r>
          </a:p>
          <a:p>
            <a:pPr>
              <a:lnSpc>
                <a:spcPct val="150000"/>
              </a:lnSpc>
            </a:pPr>
            <a:r>
              <a:rPr lang="en-US" altLang="en-US"/>
              <a:t>Designed to replace both HTML 4, XHTML, HTML DOM Level 2.</a:t>
            </a:r>
          </a:p>
          <a:p>
            <a:pPr>
              <a:lnSpc>
                <a:spcPct val="150000"/>
              </a:lnSpc>
            </a:pPr>
            <a:r>
              <a:rPr lang="en-US" altLang="en-US"/>
              <a:t>Designed to deliver rich content without the need for additional plugins.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Animation to graphics, music to movies, and can also be used to build complicated web applications.</a:t>
            </a:r>
          </a:p>
          <a:p>
            <a:pPr>
              <a:lnSpc>
                <a:spcPct val="150000"/>
              </a:lnSpc>
            </a:pPr>
            <a:r>
              <a:rPr lang="en-US" altLang="en-US"/>
              <a:t>Cross-platform.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It is designed to work with PC, or a Tablet, a Smartphone, or a Smart TV.</a:t>
            </a:r>
          </a:p>
          <a:p>
            <a:pPr>
              <a:lnSpc>
                <a:spcPct val="15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Title 1">
            <a:extLst>
              <a:ext uri="{FF2B5EF4-FFF2-40B4-BE49-F238E27FC236}">
                <a16:creationId xmlns:a16="http://schemas.microsoft.com/office/drawing/2014/main" id="{E08972E8-0678-072D-D099-EF397FA2A4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Destructuring </a:t>
            </a:r>
          </a:p>
        </p:txBody>
      </p:sp>
      <p:sp>
        <p:nvSpPr>
          <p:cNvPr id="125954" name="Content Placeholder 2">
            <a:extLst>
              <a:ext uri="{FF2B5EF4-FFF2-40B4-BE49-F238E27FC236}">
                <a16:creationId xmlns:a16="http://schemas.microsoft.com/office/drawing/2014/main" id="{0430A431-F908-567D-70EB-DA6484DBD8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 Using array destructuring assignment,  to swap variables </a:t>
            </a:r>
          </a:p>
          <a:p>
            <a:r>
              <a:rPr lang="en-US" altLang="en-US"/>
              <a:t> 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/>
              <a:t>  </a:t>
            </a:r>
            <a:r>
              <a:rPr lang="en-US" altLang="en-US" b="1"/>
              <a:t>let a = 1, b = 2;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b="1"/>
              <a:t>   [ a, b ] = [ b, a ]; 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b="1"/>
              <a:t>    console.log(a); // 2 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b="1"/>
              <a:t>   console.log(b); // 1 </a:t>
            </a:r>
          </a:p>
          <a:p>
            <a:endParaRPr lang="en-US" altLang="en-US"/>
          </a:p>
          <a:p>
            <a:r>
              <a:rPr lang="en-US" altLang="en-US"/>
              <a:t>The destructuring happens on the temporary array, which has the values of b and a copied into its first and second positions. </a:t>
            </a:r>
          </a:p>
          <a:p>
            <a:endParaRPr lang="en-US" altLang="en-US"/>
          </a:p>
          <a:p>
            <a:r>
              <a:rPr lang="en-US" altLang="en-US"/>
              <a:t>The effect is that the variables have swapped values.</a:t>
            </a: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Title 1">
            <a:extLst>
              <a:ext uri="{FF2B5EF4-FFF2-40B4-BE49-F238E27FC236}">
                <a16:creationId xmlns:a16="http://schemas.microsoft.com/office/drawing/2014/main" id="{598E02E1-FCB7-82A6-1D50-5190AEC7C9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 Destructuring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A6091105-52CF-3260-A651-8F6000FD4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Uses an object literal on the left side of an assignment operation. </a:t>
            </a:r>
          </a:p>
          <a:p>
            <a:pPr>
              <a:defRPr/>
            </a:pPr>
            <a:r>
              <a:rPr lang="en-US" dirty="0"/>
              <a:t>Operates </a:t>
            </a:r>
            <a:r>
              <a:rPr lang="en-US" b="1" i="1" dirty="0"/>
              <a:t>on the named properties</a:t>
            </a:r>
            <a:r>
              <a:rPr lang="en-US" dirty="0"/>
              <a:t> that are available in objects. </a:t>
            </a:r>
          </a:p>
          <a:p>
            <a:pPr>
              <a:defRPr/>
            </a:pPr>
            <a:endParaRPr lang="en-US" dirty="0"/>
          </a:p>
          <a:p>
            <a:pPr lvl="1">
              <a:lnSpc>
                <a:spcPct val="150000"/>
              </a:lnSpc>
              <a:buFontTx/>
              <a:buNone/>
              <a:defRPr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donar</a:t>
            </a:r>
            <a:r>
              <a:rPr lang="en-US" dirty="0"/>
              <a:t> = {</a:t>
            </a:r>
            <a:r>
              <a:rPr lang="en-US" b="1" dirty="0">
                <a:solidFill>
                  <a:srgbClr val="C00000"/>
                </a:solidFill>
              </a:rPr>
              <a:t>name</a:t>
            </a:r>
            <a:r>
              <a:rPr lang="en-US" dirty="0"/>
              <a:t>: "</a:t>
            </a:r>
            <a:r>
              <a:rPr lang="en-US" dirty="0" err="1"/>
              <a:t>Ramesh</a:t>
            </a:r>
            <a:r>
              <a:rPr lang="en-US" dirty="0"/>
              <a:t>", location: "Chennai",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group</a:t>
            </a:r>
            <a:r>
              <a:rPr lang="en-US" dirty="0"/>
              <a:t>: "</a:t>
            </a:r>
            <a:r>
              <a:rPr lang="en-US" dirty="0" err="1"/>
              <a:t>bpos</a:t>
            </a:r>
            <a:r>
              <a:rPr lang="en-US" dirty="0"/>
              <a:t>"}; </a:t>
            </a:r>
          </a:p>
          <a:p>
            <a:pPr lvl="1">
              <a:lnSpc>
                <a:spcPct val="150000"/>
              </a:lnSpc>
              <a:buFontTx/>
              <a:buNone/>
              <a:defRPr/>
            </a:pPr>
            <a:r>
              <a:rPr lang="en-US" dirty="0" err="1"/>
              <a:t>var</a:t>
            </a:r>
            <a:r>
              <a:rPr lang="en-US" dirty="0"/>
              <a:t> {</a:t>
            </a:r>
            <a:r>
              <a:rPr lang="en-US" b="1" dirty="0" err="1">
                <a:solidFill>
                  <a:srgbClr val="C00000"/>
                </a:solidFill>
              </a:rPr>
              <a:t>name</a:t>
            </a:r>
            <a:r>
              <a:rPr lang="en-US" dirty="0" err="1"/>
              <a:t>,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group</a:t>
            </a:r>
            <a:r>
              <a:rPr lang="en-US" dirty="0"/>
              <a:t>} = </a:t>
            </a:r>
            <a:r>
              <a:rPr lang="en-US" dirty="0" err="1"/>
              <a:t>donar</a:t>
            </a:r>
            <a:r>
              <a:rPr lang="en-US" dirty="0"/>
              <a:t>; </a:t>
            </a:r>
          </a:p>
          <a:p>
            <a:pPr lvl="1">
              <a:lnSpc>
                <a:spcPct val="150000"/>
              </a:lnSpc>
              <a:buFontTx/>
              <a:buNone/>
              <a:defRPr/>
            </a:pPr>
            <a:endParaRPr lang="en-US" sz="2400" dirty="0"/>
          </a:p>
          <a:p>
            <a:pPr lvl="1">
              <a:lnSpc>
                <a:spcPct val="150000"/>
              </a:lnSpc>
              <a:buFontTx/>
              <a:buNone/>
              <a:defRPr/>
            </a:pPr>
            <a:r>
              <a:rPr lang="en-US" sz="2400" dirty="0" err="1"/>
              <a:t>var</a:t>
            </a:r>
            <a:r>
              <a:rPr lang="en-US" sz="2400" dirty="0"/>
              <a:t> {</a:t>
            </a:r>
            <a:r>
              <a:rPr lang="en-US" sz="2400" b="1" dirty="0" err="1">
                <a:solidFill>
                  <a:srgbClr val="C00000"/>
                </a:solidFill>
              </a:rPr>
              <a:t>name</a:t>
            </a:r>
            <a:r>
              <a:rPr lang="en-US" sz="2400" dirty="0" err="1"/>
              <a:t>,</a:t>
            </a:r>
            <a:r>
              <a:rPr lang="en-US" sz="2400" b="1" dirty="0" err="1">
                <a:solidFill>
                  <a:schemeClr val="accent6">
                    <a:lumMod val="50000"/>
                  </a:schemeClr>
                </a:solidFill>
              </a:rPr>
              <a:t>group</a:t>
            </a:r>
            <a:r>
              <a:rPr lang="en-US" sz="2400" dirty="0"/>
              <a:t>} = = {</a:t>
            </a:r>
            <a:r>
              <a:rPr lang="en-US" sz="2400" b="1" dirty="0">
                <a:solidFill>
                  <a:srgbClr val="C00000"/>
                </a:solidFill>
              </a:rPr>
              <a:t>name</a:t>
            </a:r>
            <a:r>
              <a:rPr lang="en-US" sz="2400" dirty="0"/>
              <a:t>: "</a:t>
            </a:r>
            <a:r>
              <a:rPr lang="en-US" sz="2400" dirty="0" err="1"/>
              <a:t>Ramesh</a:t>
            </a:r>
            <a:r>
              <a:rPr lang="en-US" sz="2400" dirty="0"/>
              <a:t>", location: </a:t>
            </a:r>
          </a:p>
          <a:p>
            <a:pPr lvl="1">
              <a:lnSpc>
                <a:spcPct val="150000"/>
              </a:lnSpc>
              <a:buFontTx/>
              <a:buNone/>
              <a:defRPr/>
            </a:pPr>
            <a:r>
              <a:rPr lang="en-US" sz="2400" dirty="0"/>
              <a:t>                                   "Chennai", 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group</a:t>
            </a:r>
            <a:r>
              <a:rPr lang="en-US" sz="2400" dirty="0"/>
              <a:t>: "</a:t>
            </a:r>
            <a:r>
              <a:rPr lang="en-US" sz="2400" dirty="0" err="1"/>
              <a:t>bpos</a:t>
            </a:r>
            <a:r>
              <a:rPr lang="en-US" sz="2400" dirty="0"/>
              <a:t>"}; ; </a:t>
            </a:r>
          </a:p>
        </p:txBody>
      </p:sp>
      <p:cxnSp>
        <p:nvCxnSpPr>
          <p:cNvPr id="126979" name="Straight Arrow Connector 4">
            <a:extLst>
              <a:ext uri="{FF2B5EF4-FFF2-40B4-BE49-F238E27FC236}">
                <a16:creationId xmlns:a16="http://schemas.microsoft.com/office/drawing/2014/main" id="{642B7B01-396B-DB4A-1131-10BE0382B16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1866901" y="4305300"/>
            <a:ext cx="381000" cy="3175"/>
          </a:xfrm>
          <a:prstGeom prst="straightConnector1">
            <a:avLst/>
          </a:prstGeom>
          <a:noFill/>
          <a:ln w="349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6980" name="Straight Connector 6">
            <a:extLst>
              <a:ext uri="{FF2B5EF4-FFF2-40B4-BE49-F238E27FC236}">
                <a16:creationId xmlns:a16="http://schemas.microsoft.com/office/drawing/2014/main" id="{8D6ADBC1-9C0A-9F80-2EF8-EB22FB9F002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057400" y="4419600"/>
            <a:ext cx="2590800" cy="1588"/>
          </a:xfrm>
          <a:prstGeom prst="line">
            <a:avLst/>
          </a:prstGeom>
          <a:noFill/>
          <a:ln w="317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6981" name="Straight Arrow Connector 8">
            <a:extLst>
              <a:ext uri="{FF2B5EF4-FFF2-40B4-BE49-F238E27FC236}">
                <a16:creationId xmlns:a16="http://schemas.microsoft.com/office/drawing/2014/main" id="{066987C3-360D-E670-91CC-80AF1556424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535488" y="4229100"/>
            <a:ext cx="227012" cy="1588"/>
          </a:xfrm>
          <a:prstGeom prst="straightConnector1">
            <a:avLst/>
          </a:prstGeom>
          <a:noFill/>
          <a:ln w="3175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6982" name="Straight Connector 11">
            <a:extLst>
              <a:ext uri="{FF2B5EF4-FFF2-40B4-BE49-F238E27FC236}">
                <a16:creationId xmlns:a16="http://schemas.microsoft.com/office/drawing/2014/main" id="{B505509A-2F85-4C5C-7FF3-10B81FD530B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628901" y="4610100"/>
            <a:ext cx="838200" cy="3175"/>
          </a:xfrm>
          <a:prstGeom prst="line">
            <a:avLst/>
          </a:prstGeom>
          <a:noFill/>
          <a:ln w="31750" algn="ctr">
            <a:solidFill>
              <a:srgbClr val="7030A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6983" name="Straight Connector 13">
            <a:extLst>
              <a:ext uri="{FF2B5EF4-FFF2-40B4-BE49-F238E27FC236}">
                <a16:creationId xmlns:a16="http://schemas.microsoft.com/office/drawing/2014/main" id="{288DFEFC-FA78-8C14-0A87-5C4B5A8AC22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71800" y="5029200"/>
            <a:ext cx="3124200" cy="1588"/>
          </a:xfrm>
          <a:prstGeom prst="line">
            <a:avLst/>
          </a:prstGeom>
          <a:noFill/>
          <a:ln w="31750" algn="ctr">
            <a:solidFill>
              <a:srgbClr val="7030A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6984" name="Straight Arrow Connector 16">
            <a:extLst>
              <a:ext uri="{FF2B5EF4-FFF2-40B4-BE49-F238E27FC236}">
                <a16:creationId xmlns:a16="http://schemas.microsoft.com/office/drawing/2014/main" id="{A73E8714-B8AE-2729-2C85-3276E4C2AE54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5981701" y="4914900"/>
            <a:ext cx="228600" cy="3175"/>
          </a:xfrm>
          <a:prstGeom prst="straightConnector1">
            <a:avLst/>
          </a:prstGeom>
          <a:noFill/>
          <a:ln w="31750" algn="ctr">
            <a:solidFill>
              <a:srgbClr val="7030A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Title 1">
            <a:extLst>
              <a:ext uri="{FF2B5EF4-FFF2-40B4-BE49-F238E27FC236}">
                <a16:creationId xmlns:a16="http://schemas.microsoft.com/office/drawing/2014/main" id="{5CC01C29-0271-70CD-7542-E78FBFF377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 structuring</a:t>
            </a:r>
          </a:p>
        </p:txBody>
      </p:sp>
      <p:sp>
        <p:nvSpPr>
          <p:cNvPr id="128002" name="Content Placeholder 2">
            <a:extLst>
              <a:ext uri="{FF2B5EF4-FFF2-40B4-BE49-F238E27FC236}">
                <a16:creationId xmlns:a16="http://schemas.microsoft.com/office/drawing/2014/main" id="{6E9A1BEF-0E04-04BA-E875-ED11925D44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600" b="1"/>
              <a:t>Using a new Variable Name</a:t>
            </a:r>
            <a:endParaRPr lang="en-US" altLang="en-US" sz="1600"/>
          </a:p>
          <a:p>
            <a:endParaRPr lang="en-US" altLang="en-US" sz="1600"/>
          </a:p>
          <a:p>
            <a:pPr lvl="1">
              <a:lnSpc>
                <a:spcPct val="200000"/>
              </a:lnSpc>
              <a:buFontTx/>
              <a:buNone/>
            </a:pPr>
            <a:r>
              <a:rPr lang="en-US" altLang="en-US" sz="2000"/>
              <a:t>var donar = {name: "Ramesh", location: "Chennai", group: "bpos"}; </a:t>
            </a:r>
          </a:p>
          <a:p>
            <a:pPr lvl="1">
              <a:lnSpc>
                <a:spcPct val="200000"/>
              </a:lnSpc>
              <a:buFontTx/>
              <a:buNone/>
            </a:pPr>
            <a:r>
              <a:rPr lang="en-US" altLang="en-US" sz="2000"/>
              <a:t>var {name: donarName, group: bloodGroup} = donar; </a:t>
            </a:r>
          </a:p>
          <a:p>
            <a:pPr lvl="1">
              <a:lnSpc>
                <a:spcPct val="200000"/>
              </a:lnSpc>
              <a:buFontTx/>
              <a:buNone/>
            </a:pPr>
            <a:r>
              <a:rPr lang="en-US" altLang="en-US" sz="2000"/>
              <a:t>console.log(donarName);</a:t>
            </a:r>
          </a:p>
          <a:p>
            <a:pPr lvl="1">
              <a:lnSpc>
                <a:spcPct val="200000"/>
              </a:lnSpc>
              <a:buFontTx/>
              <a:buNone/>
            </a:pPr>
            <a:r>
              <a:rPr lang="en-US" altLang="en-US" sz="2000"/>
              <a:t>console.log(bloodGroup);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Title 1">
            <a:extLst>
              <a:ext uri="{FF2B5EF4-FFF2-40B4-BE49-F238E27FC236}">
                <a16:creationId xmlns:a16="http://schemas.microsoft.com/office/drawing/2014/main" id="{EE94E161-17D7-1450-790D-3EB1AD564B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Default Values</a:t>
            </a:r>
          </a:p>
        </p:txBody>
      </p:sp>
      <p:sp>
        <p:nvSpPr>
          <p:cNvPr id="129026" name="Content Placeholder 2">
            <a:extLst>
              <a:ext uri="{FF2B5EF4-FFF2-40B4-BE49-F238E27FC236}">
                <a16:creationId xmlns:a16="http://schemas.microsoft.com/office/drawing/2014/main" id="{BCD38B9C-CE3B-7D74-83DB-FB8B7A2A52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/>
              <a:t>Default values can also be used in object de structuring</a:t>
            </a:r>
          </a:p>
          <a:p>
            <a:endParaRPr lang="en-US" altLang="en-US" sz="1800"/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400"/>
              <a:t>var donar = {name: "Ramesh", location: "Chennai", group: "bpos"}; 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400"/>
              <a:t>var {name,group,lastDonated='12-10-2018'} = donar; 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400"/>
              <a:t>console.log(name);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400"/>
              <a:t>console.log(group);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400"/>
              <a:t>console.log(lastDonated)  // 12-10-2018</a:t>
            </a:r>
          </a:p>
          <a:p>
            <a:pPr>
              <a:buFontTx/>
              <a:buNone/>
            </a:pPr>
            <a:br>
              <a:rPr lang="en-US" altLang="en-US" sz="1800"/>
            </a:br>
            <a:endParaRPr lang="en-US" altLang="en-US" sz="1800"/>
          </a:p>
          <a:p>
            <a:endParaRPr lang="en-US" altLang="en-US" sz="1800"/>
          </a:p>
          <a:p>
            <a:pPr>
              <a:buFontTx/>
              <a:buNone/>
            </a:pPr>
            <a:br>
              <a:rPr lang="en-US" altLang="en-US" sz="1800"/>
            </a:br>
            <a:endParaRPr lang="en-US" altLang="en-US" sz="1800"/>
          </a:p>
          <a:p>
            <a:endParaRPr lang="en-US" altLang="en-US" sz="180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Title 1">
            <a:extLst>
              <a:ext uri="{FF2B5EF4-FFF2-40B4-BE49-F238E27FC236}">
                <a16:creationId xmlns:a16="http://schemas.microsoft.com/office/drawing/2014/main" id="{6D566740-4291-5077-21E0-F31523F492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Rest in Object De structuring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30050" name="Content Placeholder 2">
            <a:extLst>
              <a:ext uri="{FF2B5EF4-FFF2-40B4-BE49-F238E27FC236}">
                <a16:creationId xmlns:a16="http://schemas.microsoft.com/office/drawing/2014/main" id="{475D6EF8-A493-531F-6324-68F31456BC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600"/>
              <a:t>The rest syntax can also be used to pick up property keys that are not already picked up by the destructuring pattern. 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keys and their values are copied onto a new object. </a:t>
            </a:r>
          </a:p>
          <a:p>
            <a:endParaRPr lang="en-US" altLang="en-US" sz="1600"/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/>
              <a:t>var donar = {name: "Ramesh", location: "Chennai", group: "bpos"}; 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/>
              <a:t>var {name,...otherDetails} = donar; 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/>
              <a:t>console.log(name);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/>
              <a:t>console.log(otherDetails);  //{ location: 'Chennai', group: 'bpos' }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073" name="Picture 5" descr="React.jpg">
            <a:extLst>
              <a:ext uri="{FF2B5EF4-FFF2-40B4-BE49-F238E27FC236}">
                <a16:creationId xmlns:a16="http://schemas.microsoft.com/office/drawing/2014/main" id="{CC6C19F8-D5A8-1C09-4465-433E287A0A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838200"/>
            <a:ext cx="75438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1074" name="Picture 6" descr="6666624538227426824.png">
            <a:extLst>
              <a:ext uri="{FF2B5EF4-FFF2-40B4-BE49-F238E27FC236}">
                <a16:creationId xmlns:a16="http://schemas.microsoft.com/office/drawing/2014/main" id="{905D67E3-320D-7B82-35E4-1FDECB17B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286000"/>
            <a:ext cx="4419600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1075" name="Rectangle 1">
            <a:extLst>
              <a:ext uri="{FF2B5EF4-FFF2-40B4-BE49-F238E27FC236}">
                <a16:creationId xmlns:a16="http://schemas.microsoft.com/office/drawing/2014/main" id="{70B6CCB0-48A0-96FC-7843-2AF61B8B7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565775"/>
            <a:ext cx="4419600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500">
                <a:solidFill>
                  <a:srgbClr val="544E52"/>
                </a:solidFill>
                <a:latin typeface="inherit"/>
              </a:rPr>
              <a:t>J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200">
                <a:solidFill>
                  <a:srgbClr val="544E52"/>
                </a:solidFill>
                <a:latin typeface="Arial Black" panose="020B0604020202020204" pitchFamily="34" charset="0"/>
              </a:rPr>
              <a:t>Jordan Walke      </a:t>
            </a:r>
          </a:p>
          <a:p>
            <a:pPr>
              <a:spcBef>
                <a:spcPct val="0"/>
              </a:spcBef>
            </a:pPr>
            <a:br>
              <a:rPr lang="en-US" altLang="en-US" sz="1000" b="1">
                <a:solidFill>
                  <a:srgbClr val="544E52"/>
                </a:solidFill>
                <a:latin typeface="Lora" pitchFamily="2" charset="77"/>
              </a:rPr>
            </a:br>
            <a:endParaRPr lang="en-US" altLang="en-US" sz="1200">
              <a:solidFill>
                <a:srgbClr val="544E52"/>
              </a:solidFill>
              <a:latin typeface="Lora" pitchFamily="2" charset="77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en-US" sz="1500">
              <a:solidFill>
                <a:srgbClr val="544E52"/>
              </a:solidFill>
              <a:latin typeface="inherit"/>
            </a:endParaRPr>
          </a:p>
        </p:txBody>
      </p:sp>
      <p:sp>
        <p:nvSpPr>
          <p:cNvPr id="131076" name="AutoShape 2" descr="Jordan Walke news, who is Jordan Walke, where is Jordan Walke">
            <a:extLst>
              <a:ext uri="{FF2B5EF4-FFF2-40B4-BE49-F238E27FC236}">
                <a16:creationId xmlns:a16="http://schemas.microsoft.com/office/drawing/2014/main" id="{25790B0A-7872-72A5-00D2-EFC1232136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1588" y="-4254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/>
          </a:p>
        </p:txBody>
      </p:sp>
      <p:sp>
        <p:nvSpPr>
          <p:cNvPr id="131077" name="AutoShape 3" descr="Jordan Walke real name, Jordan Walke wikipedia, how old is Jordan Walke ">
            <a:extLst>
              <a:ext uri="{FF2B5EF4-FFF2-40B4-BE49-F238E27FC236}">
                <a16:creationId xmlns:a16="http://schemas.microsoft.com/office/drawing/2014/main" id="{27CD3626-1102-14A3-C1C6-4BA892EC38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43038" y="-4254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Title 1">
            <a:extLst>
              <a:ext uri="{FF2B5EF4-FFF2-40B4-BE49-F238E27FC236}">
                <a16:creationId xmlns:a16="http://schemas.microsoft.com/office/drawing/2014/main" id="{4D3B3EF1-FF66-A358-8ACA-D738EA6B96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Need For React</a:t>
            </a:r>
          </a:p>
        </p:txBody>
      </p:sp>
      <p:sp>
        <p:nvSpPr>
          <p:cNvPr id="132098" name="Content Placeholder 2">
            <a:extLst>
              <a:ext uri="{FF2B5EF4-FFF2-40B4-BE49-F238E27FC236}">
                <a16:creationId xmlns:a16="http://schemas.microsoft.com/office/drawing/2014/main" id="{7CB5D9B0-0D69-0786-EDAF-7B7C319499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pPr lvl="1">
              <a:lnSpc>
                <a:spcPct val="150000"/>
              </a:lnSpc>
            </a:pPr>
            <a:r>
              <a:rPr lang="en-US" altLang="en-US" sz="2000"/>
              <a:t>To make writing JavaScript more easier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Features for  web development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Efficient and powerful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Out-of-the-box developer tools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Open source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Mobile apps using react native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Supports typescript too</a:t>
            </a: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Title 1">
            <a:extLst>
              <a:ext uri="{FF2B5EF4-FFF2-40B4-BE49-F238E27FC236}">
                <a16:creationId xmlns:a16="http://schemas.microsoft.com/office/drawing/2014/main" id="{0943F927-6FEE-4992-65F7-0ED15AA38A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Introduction</a:t>
            </a:r>
          </a:p>
        </p:txBody>
      </p:sp>
      <p:sp>
        <p:nvSpPr>
          <p:cNvPr id="133122" name="Content Placeholder 2">
            <a:extLst>
              <a:ext uri="{FF2B5EF4-FFF2-40B4-BE49-F238E27FC236}">
                <a16:creationId xmlns:a16="http://schemas.microsoft.com/office/drawing/2014/main" id="{557BCB47-8D54-DD4A-053C-361EFB9859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/>
              <a:t>Two Most popular JavaScript frameworks and Libraries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React and Angular. </a:t>
            </a:r>
          </a:p>
          <a:p>
            <a:pPr lvl="1">
              <a:lnSpc>
                <a:spcPct val="150000"/>
              </a:lnSpc>
            </a:pPr>
            <a:r>
              <a:rPr lang="en-US" altLang="en-US" sz="1800" b="1" i="1"/>
              <a:t>React Provides a neck to neck competition to Angular”</a:t>
            </a:r>
            <a:endParaRPr lang="en-US" altLang="en-US" sz="1800"/>
          </a:p>
          <a:p>
            <a:pPr>
              <a:lnSpc>
                <a:spcPct val="150000"/>
              </a:lnSpc>
            </a:pPr>
            <a:r>
              <a:rPr lang="en-US" altLang="en-US" sz="1800"/>
              <a:t>Developed by </a:t>
            </a:r>
            <a:r>
              <a:rPr lang="en-US" altLang="en-US" sz="1800" i="1"/>
              <a:t>Jordan Walke</a:t>
            </a:r>
            <a:r>
              <a:rPr lang="en-US" altLang="en-US" sz="1800"/>
              <a:t>, working at Facebook in 2011.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Uses the </a:t>
            </a:r>
            <a:r>
              <a:rPr lang="en-US" altLang="en-US" sz="1800" b="1">
                <a:solidFill>
                  <a:srgbClr val="C00000"/>
                </a:solidFill>
              </a:rPr>
              <a:t>component based approach</a:t>
            </a:r>
            <a:r>
              <a:rPr lang="en-US" altLang="en-US" sz="1800"/>
              <a:t> in building reusable UI components.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Simple to complex and interactive Applications for web and mobile UI. </a:t>
            </a:r>
          </a:p>
          <a:p>
            <a:endParaRPr lang="en-US" altLang="en-US" sz="1800" b="1"/>
          </a:p>
          <a:p>
            <a:r>
              <a:rPr lang="en-US" altLang="en-US" b="1"/>
              <a:t>React Native</a:t>
            </a:r>
          </a:p>
          <a:p>
            <a:pPr lvl="1"/>
            <a:r>
              <a:rPr lang="en-US" altLang="en-US" sz="2000"/>
              <a:t>Enables native Android, iOS, development with React</a:t>
            </a:r>
          </a:p>
          <a:p>
            <a:pPr lvl="1">
              <a:lnSpc>
                <a:spcPct val="15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Title 1">
            <a:extLst>
              <a:ext uri="{FF2B5EF4-FFF2-40B4-BE49-F238E27FC236}">
                <a16:creationId xmlns:a16="http://schemas.microsoft.com/office/drawing/2014/main" id="{07DF1EB4-BDB1-BFFE-37FD-CD16823DA6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React is the View</a:t>
            </a:r>
          </a:p>
        </p:txBody>
      </p:sp>
      <p:sp>
        <p:nvSpPr>
          <p:cNvPr id="134146" name="Content Placeholder 2">
            <a:extLst>
              <a:ext uri="{FF2B5EF4-FFF2-40B4-BE49-F238E27FC236}">
                <a16:creationId xmlns:a16="http://schemas.microsoft.com/office/drawing/2014/main" id="{7E09392F-849A-EB9E-342E-8C42EEC8F7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 b="1"/>
              <a:t>Component</a:t>
            </a:r>
          </a:p>
          <a:p>
            <a:pPr lvl="1"/>
            <a:r>
              <a:rPr lang="en-US" altLang="en-US" sz="1800"/>
              <a:t> Maintains an immutable property bag called props, and a state </a:t>
            </a:r>
          </a:p>
          <a:p>
            <a:pPr lvl="1"/>
            <a:r>
              <a:rPr lang="en-US" altLang="en-US" sz="1800"/>
              <a:t>Represents the user-driven state of the UI. </a:t>
            </a:r>
          </a:p>
          <a:p>
            <a:endParaRPr lang="en-US" altLang="en-US" sz="1800" b="1"/>
          </a:p>
          <a:p>
            <a:r>
              <a:rPr lang="en-US" altLang="en-US" sz="1800" b="1"/>
              <a:t>view-generation </a:t>
            </a:r>
          </a:p>
          <a:p>
            <a:pPr lvl="1"/>
            <a:r>
              <a:rPr lang="en-US" altLang="en-US" sz="1800"/>
              <a:t>A  physical </a:t>
            </a:r>
            <a:r>
              <a:rPr lang="en-US" altLang="en-US" sz="1800" b="1" i="1"/>
              <a:t>DOM  is NOT Directly  Created</a:t>
            </a:r>
            <a:r>
              <a:rPr lang="en-US" altLang="en-US" sz="1800"/>
              <a:t> from a template file/script/function</a:t>
            </a:r>
          </a:p>
          <a:p>
            <a:pPr lvl="1"/>
            <a:r>
              <a:rPr lang="en-US" altLang="en-US" sz="1800"/>
              <a:t>Component </a:t>
            </a:r>
            <a:r>
              <a:rPr lang="en-US" altLang="en-US" sz="1800" b="1" i="1"/>
              <a:t>generates an intermediate DOM </a:t>
            </a:r>
            <a:r>
              <a:rPr lang="en-US" altLang="en-US" sz="1800"/>
              <a:t>that is a stand-in for the real HTML DOM. </a:t>
            </a:r>
          </a:p>
          <a:p>
            <a:pPr lvl="1"/>
            <a:r>
              <a:rPr lang="en-US" altLang="en-US" sz="1800"/>
              <a:t>This intermediate DOM  translated into the real HTML DOM.</a:t>
            </a:r>
          </a:p>
          <a:p>
            <a:endParaRPr lang="en-US" altLang="en-US" sz="1800" b="1"/>
          </a:p>
          <a:p>
            <a:r>
              <a:rPr lang="en-US" altLang="en-US" sz="1800" b="1"/>
              <a:t>Event Handlers</a:t>
            </a:r>
          </a:p>
          <a:p>
            <a:pPr lvl="1"/>
            <a:r>
              <a:rPr lang="en-US" altLang="en-US" sz="1800"/>
              <a:t>Component also attaches event-handlers and binds the data contained in props and state.</a:t>
            </a:r>
          </a:p>
          <a:p>
            <a:pPr lvl="2"/>
            <a:r>
              <a:rPr lang="en-US" altLang="en-US" sz="1800"/>
              <a:t>Done as part of the intermediate DOM generation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Title 1">
            <a:extLst>
              <a:ext uri="{FF2B5EF4-FFF2-40B4-BE49-F238E27FC236}">
                <a16:creationId xmlns:a16="http://schemas.microsoft.com/office/drawing/2014/main" id="{974270AC-7CA0-7808-431D-B6636CE48A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Advantages of ReactJS</a:t>
            </a:r>
          </a:p>
        </p:txBody>
      </p:sp>
      <p:sp>
        <p:nvSpPr>
          <p:cNvPr id="135170" name="Content Placeholder 2">
            <a:extLst>
              <a:ext uri="{FF2B5EF4-FFF2-40B4-BE49-F238E27FC236}">
                <a16:creationId xmlns:a16="http://schemas.microsoft.com/office/drawing/2014/main" id="{7D0BCA1D-CC00-4825-56B2-D0762A00C2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Some of the major advantages of React are: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 increases the application’s performance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 can be conveniently used on the client as well as server side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JSX – increases readability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Easy to integrate with other frameworks like Meteor, Angular, etc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UI test cases become extremely easy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Has Evolved from a simple view ‘library’ to an ecosystem’ 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9F482F12-42BB-BBD9-D0B7-1A50590608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sz="3600">
                <a:solidFill>
                  <a:schemeClr val="tx1"/>
                </a:solidFill>
              </a:rPr>
            </a:br>
            <a:r>
              <a:rPr lang="en-US" altLang="en-US" sz="3600">
                <a:solidFill>
                  <a:schemeClr val="tx1"/>
                </a:solidFill>
              </a:rPr>
              <a:t>Page Simplification</a:t>
            </a:r>
            <a:br>
              <a:rPr lang="en-US" altLang="en-US" sz="3600">
                <a:solidFill>
                  <a:schemeClr val="tx1"/>
                </a:solidFill>
              </a:rPr>
            </a:br>
            <a:endParaRPr lang="en-US" altLang="en-US" sz="2400"/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EC07D98-89B9-FF35-E69E-2932D20B44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HTML5 has simplified the page:</a:t>
            </a:r>
          </a:p>
          <a:p>
            <a:endParaRPr lang="en-US" altLang="en-US"/>
          </a:p>
          <a:p>
            <a:r>
              <a:rPr lang="en-US" altLang="en-US"/>
              <a:t>The new doctype is  &lt;!DOCTYPE HTML&gt;. </a:t>
            </a:r>
          </a:p>
          <a:p>
            <a:pPr lvl="1"/>
            <a:r>
              <a:rPr lang="en-US" altLang="en-US" sz="2000"/>
              <a:t>The doctype is specified to ensure that browsers render the page in standards mode; the statement is case-insensitive.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 b="1" i="1">
                <a:solidFill>
                  <a:srgbClr val="7030A0"/>
                </a:solidFill>
              </a:rPr>
              <a:t>The type attribute is no longer required on &lt;style&gt; and &lt;script&gt; tags.</a:t>
            </a:r>
          </a:p>
          <a:p>
            <a:pPr lvl="1"/>
            <a:r>
              <a:rPr lang="en-US" altLang="en-US" sz="2000"/>
              <a:t>The default types are CSS and ECMAScript, respectively.</a:t>
            </a:r>
          </a:p>
          <a:p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Title 1">
            <a:extLst>
              <a:ext uri="{FF2B5EF4-FFF2-40B4-BE49-F238E27FC236}">
                <a16:creationId xmlns:a16="http://schemas.microsoft.com/office/drawing/2014/main" id="{3C00997B-A712-445A-683E-1F77BF5064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>
                <a:latin typeface="-apple-system"/>
              </a:rPr>
              <a:t>Development Environment</a:t>
            </a:r>
            <a:endParaRPr lang="en-I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5E75C-9632-200C-8E7F-2C0D8E028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A0A23"/>
                </a:solidFill>
              </a:rPr>
              <a:t>Can set up development environment in multiple ways</a:t>
            </a:r>
          </a:p>
          <a:p>
            <a:pPr>
              <a:defRPr/>
            </a:pPr>
            <a:endParaRPr lang="en-US" dirty="0">
              <a:solidFill>
                <a:srgbClr val="0A0A23"/>
              </a:solidFill>
            </a:endParaRPr>
          </a:p>
          <a:p>
            <a:pPr>
              <a:defRPr/>
            </a:pPr>
            <a:r>
              <a:rPr lang="en-US" u="sng" dirty="0">
                <a:solidFill>
                  <a:srgbClr val="0A0A23"/>
                </a:solidFill>
              </a:rPr>
              <a:t>CDN distribution</a:t>
            </a:r>
            <a:endParaRPr lang="en-US" dirty="0">
              <a:solidFill>
                <a:srgbClr val="0A0A23"/>
              </a:solidFill>
            </a:endParaRPr>
          </a:p>
          <a:p>
            <a:pPr lvl="1">
              <a:defRPr/>
            </a:pPr>
            <a:r>
              <a:rPr lang="en-US" sz="2000" dirty="0">
                <a:solidFill>
                  <a:srgbClr val="0A0A23"/>
                </a:solidFill>
              </a:rPr>
              <a:t>Can point to the </a:t>
            </a:r>
            <a:r>
              <a:rPr lang="en-US" sz="2000" u="sng" dirty="0">
                <a:solidFill>
                  <a:srgbClr val="0A0A23"/>
                </a:solidFill>
              </a:rPr>
              <a:t>CDN distribution</a:t>
            </a:r>
            <a:r>
              <a:rPr lang="en-US" sz="2000" dirty="0">
                <a:solidFill>
                  <a:srgbClr val="0A0A23"/>
                </a:solidFill>
              </a:rPr>
              <a:t> from the script file.</a:t>
            </a:r>
          </a:p>
          <a:p>
            <a:pPr lvl="1">
              <a:defRPr/>
            </a:pPr>
            <a:r>
              <a:rPr lang="en-US" sz="2000" dirty="0">
                <a:solidFill>
                  <a:srgbClr val="0A0A23"/>
                </a:solidFill>
              </a:rPr>
              <a:t>Need not too much time in Babel or Webpack related configurations </a:t>
            </a:r>
          </a:p>
          <a:p>
            <a:pPr lvl="1">
              <a:defRPr/>
            </a:pPr>
            <a:r>
              <a:rPr lang="en-US" sz="2000" dirty="0">
                <a:solidFill>
                  <a:srgbClr val="0A0A23"/>
                </a:solidFill>
              </a:rPr>
              <a:t>Useful to get started but not sustainable. </a:t>
            </a:r>
          </a:p>
          <a:p>
            <a:pPr>
              <a:defRPr/>
            </a:pPr>
            <a:endParaRPr lang="en-US" dirty="0">
              <a:solidFill>
                <a:srgbClr val="0A0A23"/>
              </a:solidFill>
            </a:endParaRPr>
          </a:p>
          <a:p>
            <a:pPr>
              <a:defRPr/>
            </a:pPr>
            <a:r>
              <a:rPr lang="en-US" b="1" u="sng" dirty="0">
                <a:solidFill>
                  <a:srgbClr val="0A0A23"/>
                </a:solidFill>
              </a:rPr>
              <a:t>Create React App</a:t>
            </a:r>
            <a:r>
              <a:rPr lang="en-US" b="1" dirty="0">
                <a:solidFill>
                  <a:srgbClr val="0A0A23"/>
                </a:solidFill>
              </a:rPr>
              <a:t>.</a:t>
            </a:r>
          </a:p>
          <a:p>
            <a:pPr lvl="1">
              <a:defRPr/>
            </a:pPr>
            <a:endParaRPr lang="en-US" sz="2000" dirty="0">
              <a:solidFill>
                <a:srgbClr val="0A0A23"/>
              </a:solidFill>
            </a:endParaRPr>
          </a:p>
          <a:p>
            <a:pPr lvl="1">
              <a:defRPr/>
            </a:pPr>
            <a:r>
              <a:rPr lang="en-US" sz="2000" dirty="0">
                <a:solidFill>
                  <a:srgbClr val="0A0A23"/>
                </a:solidFill>
              </a:rPr>
              <a:t>Quickest way to get started with the ReactJS development </a:t>
            </a:r>
          </a:p>
          <a:p>
            <a:pPr marL="0" indent="0">
              <a:buFontTx/>
              <a:buNone/>
              <a:defRPr/>
            </a:pPr>
            <a:br>
              <a:rPr lang="en-US" dirty="0"/>
            </a:br>
            <a:endParaRPr lang="en-IN" dirty="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Title 1">
            <a:extLst>
              <a:ext uri="{FF2B5EF4-FFF2-40B4-BE49-F238E27FC236}">
                <a16:creationId xmlns:a16="http://schemas.microsoft.com/office/drawing/2014/main" id="{17C94079-9FAD-E1D5-470E-DE8D48F528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Create React App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137218" name="Content Placeholder 2">
            <a:extLst>
              <a:ext uri="{FF2B5EF4-FFF2-40B4-BE49-F238E27FC236}">
                <a16:creationId xmlns:a16="http://schemas.microsoft.com/office/drawing/2014/main" id="{C6F3E4E4-5B45-C0AC-77B4-FCE5E74102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Preferred way to start building a new React  application. </a:t>
            </a:r>
          </a:p>
          <a:p>
            <a:pPr lvl="1"/>
            <a:r>
              <a:rPr lang="en-US" altLang="en-US" sz="2000"/>
              <a:t>It sets up development environment </a:t>
            </a:r>
          </a:p>
          <a:p>
            <a:pPr lvl="1"/>
            <a:r>
              <a:rPr lang="en-US" altLang="en-US" sz="2000"/>
              <a:t>Creates a frontend build pipeline</a:t>
            </a:r>
          </a:p>
          <a:p>
            <a:endParaRPr lang="en-US" altLang="en-US"/>
          </a:p>
          <a:p>
            <a:r>
              <a:rPr lang="en-US" altLang="en-US"/>
              <a:t>It uses build tools like Babel and webpack under the hood</a:t>
            </a:r>
          </a:p>
          <a:p>
            <a:pPr lvl="1"/>
            <a:r>
              <a:rPr lang="en-US" altLang="en-US" sz="2000"/>
              <a:t>Works with zero configuration.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Npm build will create an optimized build </a:t>
            </a:r>
          </a:p>
          <a:p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Title 1">
            <a:extLst>
              <a:ext uri="{FF2B5EF4-FFF2-40B4-BE49-F238E27FC236}">
                <a16:creationId xmlns:a16="http://schemas.microsoft.com/office/drawing/2014/main" id="{61349EF1-3B1B-E4E2-9879-1FF2D28E59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Create React App-</a:t>
            </a:r>
            <a:r>
              <a:rPr lang="en-US" altLang="en-US"/>
              <a:t>Environment Setup</a:t>
            </a:r>
            <a:endParaRPr lang="en-IN" altLang="en-US"/>
          </a:p>
        </p:txBody>
      </p:sp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FC706C4E-4C26-96CE-C3D5-47633FA26F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  <a:defRPr/>
            </a:pPr>
            <a:r>
              <a:rPr lang="en-IN" altLang="en-US" sz="2000" b="1" dirty="0" err="1">
                <a:solidFill>
                  <a:srgbClr val="C00000"/>
                </a:solidFill>
              </a:rPr>
              <a:t>npx</a:t>
            </a:r>
            <a:r>
              <a:rPr lang="en-IN" altLang="en-US" sz="2000" b="1" dirty="0">
                <a:solidFill>
                  <a:srgbClr val="C00000"/>
                </a:solidFill>
              </a:rPr>
              <a:t> create-react-app my-app</a:t>
            </a:r>
          </a:p>
          <a:p>
            <a:pPr marL="457200" lvl="1" indent="0">
              <a:buFontTx/>
              <a:buNone/>
              <a:defRPr/>
            </a:pPr>
            <a:endParaRPr lang="en-IN" altLang="en-US" sz="2000" dirty="0"/>
          </a:p>
          <a:p>
            <a:pPr>
              <a:defRPr/>
            </a:pPr>
            <a:r>
              <a:rPr lang="en-US" altLang="en-US" b="1" dirty="0" err="1">
                <a:solidFill>
                  <a:srgbClr val="171717"/>
                </a:solidFill>
              </a:rPr>
              <a:t>npx</a:t>
            </a:r>
            <a:r>
              <a:rPr lang="en-US" altLang="en-US" dirty="0">
                <a:solidFill>
                  <a:srgbClr val="171717"/>
                </a:solidFill>
              </a:rPr>
              <a:t> 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171717"/>
                </a:solidFill>
              </a:rPr>
              <a:t>Used by </a:t>
            </a:r>
            <a:r>
              <a:rPr lang="en-US" altLang="en-US" sz="2000" dirty="0" err="1">
                <a:solidFill>
                  <a:srgbClr val="171717"/>
                </a:solidFill>
              </a:rPr>
              <a:t>npm</a:t>
            </a:r>
            <a:r>
              <a:rPr lang="en-US" altLang="en-US" sz="2000" dirty="0">
                <a:solidFill>
                  <a:srgbClr val="171717"/>
                </a:solidFill>
              </a:rPr>
              <a:t> to execute packages instead of a global install.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171717"/>
                </a:solidFill>
              </a:rPr>
              <a:t>Creates a temporary install of React </a:t>
            </a:r>
          </a:p>
          <a:p>
            <a:pPr lvl="2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171717"/>
                </a:solidFill>
              </a:rPr>
              <a:t>With each new project the most recent version of React is used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171717"/>
                </a:solidFill>
              </a:rPr>
              <a:t>Reduce the installation lots of packages on local machine.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171717"/>
                </a:solidFill>
              </a:rPr>
              <a:t>Includes a frontend build pipeline using </a:t>
            </a:r>
            <a:r>
              <a:rPr lang="en-US" altLang="en-US" sz="2000" b="1" dirty="0">
                <a:solidFill>
                  <a:srgbClr val="171717"/>
                </a:solidFill>
              </a:rPr>
              <a:t>Babel</a:t>
            </a:r>
            <a:r>
              <a:rPr lang="en-US" altLang="en-US" sz="2000" dirty="0">
                <a:solidFill>
                  <a:srgbClr val="171717"/>
                </a:solidFill>
              </a:rPr>
              <a:t> and </a:t>
            </a:r>
            <a:r>
              <a:rPr lang="en-US" altLang="en-US" sz="2000" b="1" dirty="0">
                <a:solidFill>
                  <a:srgbClr val="171717"/>
                </a:solidFill>
              </a:rPr>
              <a:t>webpack</a:t>
            </a:r>
            <a:r>
              <a:rPr lang="en-US" altLang="en-US" sz="2000" dirty="0">
                <a:solidFill>
                  <a:srgbClr val="171717"/>
                </a:solidFill>
              </a:rPr>
              <a:t>,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i="1" dirty="0">
                <a:solidFill>
                  <a:srgbClr val="1C1E21"/>
                </a:solidFill>
              </a:rPr>
              <a:t>Can be used from </a:t>
            </a:r>
            <a:r>
              <a:rPr lang="en-US" altLang="en-US" sz="2000" i="1" dirty="0" err="1">
                <a:solidFill>
                  <a:srgbClr val="1C1E21"/>
                </a:solidFill>
              </a:rPr>
              <a:t>npm</a:t>
            </a:r>
            <a:r>
              <a:rPr lang="en-US" altLang="en-US" sz="2000" i="1" dirty="0">
                <a:solidFill>
                  <a:srgbClr val="1C1E21"/>
                </a:solidFill>
              </a:rPr>
              <a:t> 5.2+ and higher</a:t>
            </a:r>
          </a:p>
          <a:p>
            <a:pPr marL="457200" lvl="1" indent="0">
              <a:buFontTx/>
              <a:buNone/>
              <a:defRPr/>
            </a:pPr>
            <a:br>
              <a:rPr lang="en-US" altLang="en-US" sz="2000" dirty="0"/>
            </a:br>
            <a:endParaRPr lang="en-US" altLang="en-US" sz="2000" dirty="0">
              <a:solidFill>
                <a:srgbClr val="171717"/>
              </a:solidFill>
            </a:endParaRPr>
          </a:p>
          <a:p>
            <a:pPr marL="457200" lvl="1" indent="0">
              <a:buFontTx/>
              <a:buNone/>
              <a:defRPr/>
            </a:pPr>
            <a:br>
              <a:rPr lang="en-US" altLang="en-US" sz="2000" dirty="0"/>
            </a:br>
            <a:endParaRPr lang="en-IN" altLang="en-US" sz="2000" dirty="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Title 1">
            <a:extLst>
              <a:ext uri="{FF2B5EF4-FFF2-40B4-BE49-F238E27FC236}">
                <a16:creationId xmlns:a16="http://schemas.microsoft.com/office/drawing/2014/main" id="{D5DD9F44-BC15-CF59-E2DB-84DC1DA7EC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Create React App-</a:t>
            </a:r>
            <a:r>
              <a:rPr lang="en-US" altLang="en-US"/>
              <a:t>Environment Setup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4D72E993-3561-C166-9D0A-0199D753B7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altLang="en-US" sz="2000" b="1" dirty="0" err="1">
                <a:solidFill>
                  <a:srgbClr val="C00000"/>
                </a:solidFill>
              </a:rPr>
              <a:t>npx</a:t>
            </a:r>
            <a:r>
              <a:rPr lang="en-IN" altLang="en-US" sz="2000" b="1" dirty="0">
                <a:solidFill>
                  <a:srgbClr val="C00000"/>
                </a:solidFill>
              </a:rPr>
              <a:t> create-react-app my-app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b="1" dirty="0">
                <a:solidFill>
                  <a:srgbClr val="C00000"/>
                </a:solidFill>
              </a:rPr>
              <a:t>cd my-app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b="1" dirty="0" err="1">
                <a:solidFill>
                  <a:srgbClr val="C00000"/>
                </a:solidFill>
              </a:rPr>
              <a:t>npm</a:t>
            </a:r>
            <a:r>
              <a:rPr lang="en-US" altLang="en-US" sz="2000" b="1" dirty="0">
                <a:solidFill>
                  <a:srgbClr val="C00000"/>
                </a:solidFill>
              </a:rPr>
              <a:t> start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cd my-app   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 err="1"/>
              <a:t>npm</a:t>
            </a:r>
            <a:r>
              <a:rPr lang="en-US" altLang="en-US" sz="2000" dirty="0"/>
              <a:t> start </a:t>
            </a:r>
          </a:p>
          <a:p>
            <a:pPr>
              <a:defRPr/>
            </a:pPr>
            <a:endParaRPr lang="en-US" altLang="en-US" dirty="0"/>
          </a:p>
          <a:p>
            <a:pPr lvl="1">
              <a:defRPr/>
            </a:pPr>
            <a:r>
              <a:rPr lang="en-US" altLang="en-US" sz="2000" dirty="0"/>
              <a:t>Opens localhost:3000 in browser to see basic react app in action.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r>
              <a:rPr lang="en-US" altLang="en-US" i="1" u="sng" dirty="0"/>
              <a:t>To Open in the visual studio code</a:t>
            </a:r>
          </a:p>
          <a:p>
            <a:pPr lvl="1">
              <a:defRPr/>
            </a:pPr>
            <a:r>
              <a:rPr lang="en-US" altLang="en-US" sz="2000" dirty="0"/>
              <a:t>Code </a:t>
            </a:r>
            <a:r>
              <a:rPr lang="en-US" altLang="en-US" sz="2000" b="1" dirty="0">
                <a:solidFill>
                  <a:srgbClr val="C00000"/>
                </a:solidFill>
              </a:rPr>
              <a:t>.</a:t>
            </a:r>
          </a:p>
          <a:p>
            <a:pPr lvl="1">
              <a:defRPr/>
            </a:pPr>
            <a:endParaRPr lang="en-US" altLang="en-US" dirty="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Title 1">
            <a:extLst>
              <a:ext uri="{FF2B5EF4-FFF2-40B4-BE49-F238E27FC236}">
                <a16:creationId xmlns:a16="http://schemas.microsoft.com/office/drawing/2014/main" id="{D4F2A3FA-73A7-18E9-A852-F2AA65759B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React Top Level API</a:t>
            </a:r>
          </a:p>
        </p:txBody>
      </p:sp>
      <p:sp>
        <p:nvSpPr>
          <p:cNvPr id="140290" name="Content Placeholder 2">
            <a:extLst>
              <a:ext uri="{FF2B5EF4-FFF2-40B4-BE49-F238E27FC236}">
                <a16:creationId xmlns:a16="http://schemas.microsoft.com/office/drawing/2014/main" id="{A0E5ABC7-6445-A6D0-8840-B40922617F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/>
              <a:t>React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is the entry point to the React library.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Added by using the Es6 import statement </a:t>
            </a:r>
          </a:p>
          <a:p>
            <a:pPr>
              <a:lnSpc>
                <a:spcPct val="150000"/>
              </a:lnSpc>
            </a:pPr>
            <a:r>
              <a:rPr lang="en-US" altLang="en-US" b="1"/>
              <a:t> react-dom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Provides DOM-specific methods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Can be used at the top level of app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Components may not need to use this module.</a:t>
            </a:r>
          </a:p>
          <a:p>
            <a:pPr lvl="1"/>
            <a:endParaRPr lang="en-US" altLang="en-US" sz="2000"/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import React from 'react';</a:t>
            </a:r>
          </a:p>
          <a:p>
            <a:pPr lvl="1">
              <a:lnSpc>
                <a:spcPct val="150000"/>
              </a:lnSpc>
              <a:buFontTx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import ReactDOM from 'react-dom';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Title 1">
            <a:extLst>
              <a:ext uri="{FF2B5EF4-FFF2-40B4-BE49-F238E27FC236}">
                <a16:creationId xmlns:a16="http://schemas.microsoft.com/office/drawing/2014/main" id="{4DEEB95F-89E9-DBAB-11DC-12244CF1C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React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BAB29-0A45-053D-32A7-4A4C5A716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b="1" dirty="0" err="1"/>
              <a:t>ReactDOM.createRoot</a:t>
            </a:r>
            <a:r>
              <a:rPr lang="en-IN" b="1" dirty="0"/>
              <a:t> </a:t>
            </a:r>
          </a:p>
          <a:p>
            <a:pPr lvl="1">
              <a:defRPr/>
            </a:pPr>
            <a:r>
              <a:rPr lang="en-IN" sz="2000" dirty="0"/>
              <a:t>Important changes in version 18 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b="1" dirty="0"/>
              <a:t>old versions</a:t>
            </a:r>
          </a:p>
          <a:p>
            <a:pPr lvl="1">
              <a:defRPr/>
            </a:pPr>
            <a:r>
              <a:rPr lang="en-IN" sz="2000" dirty="0" err="1"/>
              <a:t>ReactDOM.render</a:t>
            </a:r>
            <a:r>
              <a:rPr lang="en-IN" sz="2000" dirty="0"/>
              <a:t>(&lt;App name="Ramesh Kumar" /&gt;, container);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b="1" dirty="0"/>
              <a:t>New API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 err="1"/>
              <a:t>const</a:t>
            </a:r>
            <a:r>
              <a:rPr lang="en-IN" sz="2000" dirty="0"/>
              <a:t> container = </a:t>
            </a:r>
            <a:r>
              <a:rPr lang="en-IN" sz="2000" dirty="0" err="1"/>
              <a:t>document.getElementById</a:t>
            </a:r>
            <a:r>
              <a:rPr lang="en-IN" sz="2000" dirty="0"/>
              <a:t>('root');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 err="1"/>
              <a:t>const</a:t>
            </a:r>
            <a:r>
              <a:rPr lang="en-IN" sz="2000" dirty="0"/>
              <a:t> root = </a:t>
            </a:r>
            <a:r>
              <a:rPr lang="en-IN" sz="2000" dirty="0" err="1"/>
              <a:t>ReactDOM.createRoot</a:t>
            </a:r>
            <a:r>
              <a:rPr lang="en-IN" sz="2000" dirty="0"/>
              <a:t>(container);</a:t>
            </a:r>
          </a:p>
          <a:p>
            <a:pPr>
              <a:defRPr/>
            </a:pPr>
            <a:endParaRPr lang="en-IN" dirty="0"/>
          </a:p>
          <a:p>
            <a:pPr lvl="1">
              <a:defRPr/>
            </a:pPr>
            <a:r>
              <a:rPr lang="en-IN" sz="2000" i="1" dirty="0"/>
              <a:t>New version has support for </a:t>
            </a:r>
            <a:r>
              <a:rPr lang="en-IN" sz="2000" i="1" dirty="0" err="1"/>
              <a:t>ReactDOM.render</a:t>
            </a:r>
            <a:endParaRPr lang="en-IN" sz="2000" i="1" dirty="0"/>
          </a:p>
          <a:p>
            <a:pPr lvl="1">
              <a:defRPr/>
            </a:pPr>
            <a:r>
              <a:rPr lang="en-IN" sz="2000" i="1" dirty="0"/>
              <a:t>Can do gradual adoption and ease-out performance comparisons.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endParaRPr lang="en-IN" dirty="0"/>
          </a:p>
          <a:p>
            <a:pPr>
              <a:defRPr/>
            </a:pPr>
            <a:endParaRPr lang="en-IN" dirty="0"/>
          </a:p>
          <a:p>
            <a:pPr>
              <a:defRPr/>
            </a:pPr>
            <a:endParaRPr lang="en-IN" dirty="0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Title 1">
            <a:extLst>
              <a:ext uri="{FF2B5EF4-FFF2-40B4-BE49-F238E27FC236}">
                <a16:creationId xmlns:a16="http://schemas.microsoft.com/office/drawing/2014/main" id="{6A194F09-F393-8224-EF1B-C302A9288D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index.js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B6285-FC22-F622-2C88-0C061E3C2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  <a:defRPr/>
            </a:pPr>
            <a:r>
              <a:rPr lang="en-IN" sz="1800" dirty="0" err="1"/>
              <a:t>const</a:t>
            </a:r>
            <a:r>
              <a:rPr lang="en-IN" sz="1800" dirty="0"/>
              <a:t> root = </a:t>
            </a:r>
            <a:r>
              <a:rPr lang="en-IN" sz="1800" dirty="0" err="1"/>
              <a:t>ReactDOM.createRoot</a:t>
            </a:r>
            <a:r>
              <a:rPr lang="en-IN" sz="1800" dirty="0"/>
              <a:t>(</a:t>
            </a:r>
            <a:r>
              <a:rPr lang="en-IN" sz="1800" dirty="0" err="1"/>
              <a:t>document.getElementById</a:t>
            </a:r>
            <a:r>
              <a:rPr lang="en-IN" sz="1800" dirty="0"/>
              <a:t>('root'));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 err="1"/>
              <a:t>root.render</a:t>
            </a:r>
            <a:r>
              <a:rPr lang="en-IN" sz="1800" dirty="0"/>
              <a:t>(</a:t>
            </a:r>
          </a:p>
          <a:p>
            <a:pPr marL="457200" lvl="1" indent="0">
              <a:buFontTx/>
              <a:buNone/>
              <a:defRPr/>
            </a:pPr>
            <a:r>
              <a:rPr lang="en-IN" sz="1800" b="1" dirty="0"/>
              <a:t>  &lt;</a:t>
            </a:r>
            <a:r>
              <a:rPr lang="en-IN" sz="1800" b="1" dirty="0" err="1"/>
              <a:t>React.StrictMode</a:t>
            </a:r>
            <a:r>
              <a:rPr lang="en-IN" sz="1800" b="1" dirty="0"/>
              <a:t>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&lt;App /&gt;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</a:t>
            </a:r>
            <a:r>
              <a:rPr lang="en-IN" sz="1800" b="1" dirty="0"/>
              <a:t>&lt;/</a:t>
            </a:r>
            <a:r>
              <a:rPr lang="en-IN" sz="1800" b="1" dirty="0" err="1"/>
              <a:t>React.StrictMode</a:t>
            </a:r>
            <a:r>
              <a:rPr lang="en-IN" sz="1800" b="1" dirty="0"/>
              <a:t>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);</a:t>
            </a:r>
          </a:p>
          <a:p>
            <a:pPr>
              <a:defRPr/>
            </a:pPr>
            <a:endParaRPr lang="en-US" sz="1800" b="1" dirty="0">
              <a:solidFill>
                <a:srgbClr val="202124"/>
              </a:solidFill>
            </a:endParaRPr>
          </a:p>
          <a:p>
            <a:pPr>
              <a:defRPr/>
            </a:pPr>
            <a:r>
              <a:rPr lang="en-US" sz="1800" b="1" dirty="0" err="1">
                <a:solidFill>
                  <a:srgbClr val="202124"/>
                </a:solidFill>
              </a:rPr>
              <a:t>StrictMode</a:t>
            </a:r>
            <a:r>
              <a:rPr lang="en-US" sz="1800" b="1" dirty="0">
                <a:solidFill>
                  <a:srgbClr val="202124"/>
                </a:solidFill>
              </a:rPr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>
                <a:solidFill>
                  <a:srgbClr val="202124"/>
                </a:solidFill>
              </a:rPr>
              <a:t>A helper component that allows to code efficiently and brings to attention any suspicious code which might have been accidentally added to the application. 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b="1" dirty="0">
                <a:solidFill>
                  <a:srgbClr val="202124"/>
                </a:solidFill>
              </a:rPr>
              <a:t>Can be applied to any section of the application, not necessarily to the entire application</a:t>
            </a:r>
            <a:r>
              <a:rPr lang="en-US" sz="1800" dirty="0">
                <a:solidFill>
                  <a:srgbClr val="202124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700ED5-085D-EF47-54F4-7929A41F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Components</a:t>
            </a:r>
          </a:p>
        </p:txBody>
      </p:sp>
      <p:sp>
        <p:nvSpPr>
          <p:cNvPr id="143362" name="Text Placeholder 4">
            <a:extLst>
              <a:ext uri="{FF2B5EF4-FFF2-40B4-BE49-F238E27FC236}">
                <a16:creationId xmlns:a16="http://schemas.microsoft.com/office/drawing/2014/main" id="{205E2EBD-B4F4-8608-2E70-208FFBE965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Title 3">
            <a:extLst>
              <a:ext uri="{FF2B5EF4-FFF2-40B4-BE49-F238E27FC236}">
                <a16:creationId xmlns:a16="http://schemas.microsoft.com/office/drawing/2014/main" id="{63C401FA-635C-1918-9F12-1E4A263566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4DBD55-1689-AAF3-21D7-D42F7C087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lnSpc>
                <a:spcPct val="150000"/>
              </a:lnSpc>
              <a:buFontTx/>
              <a:buChar char="•"/>
              <a:defRPr/>
            </a:pPr>
            <a:r>
              <a:rPr lang="en-US" sz="2000" i="1" dirty="0">
                <a:solidFill>
                  <a:srgbClr val="C00000"/>
                </a:solidFill>
              </a:rPr>
              <a:t>React Introduced the concept of dividing application into  logical chunks called Components. </a:t>
            </a:r>
          </a:p>
          <a:p>
            <a:pPr marL="742950" lvl="2" indent="-342900">
              <a:lnSpc>
                <a:spcPct val="150000"/>
              </a:lnSpc>
              <a:defRPr/>
            </a:pPr>
            <a:r>
              <a:rPr lang="en-US" sz="2000" dirty="0"/>
              <a:t>Building blocks of the User Interface. </a:t>
            </a:r>
          </a:p>
          <a:p>
            <a:pPr marL="342900" lvl="1" indent="-342900">
              <a:lnSpc>
                <a:spcPct val="150000"/>
              </a:lnSpc>
              <a:buFontTx/>
              <a:buChar char="•"/>
              <a:defRPr/>
            </a:pPr>
            <a:endParaRPr lang="en-US" sz="2000" dirty="0"/>
          </a:p>
          <a:p>
            <a:pPr marL="342900" lvl="1" indent="-342900">
              <a:lnSpc>
                <a:spcPct val="150000"/>
              </a:lnSpc>
              <a:buFontTx/>
              <a:buChar char="•"/>
              <a:defRPr/>
            </a:pPr>
            <a:r>
              <a:rPr lang="en-US" sz="2000" dirty="0"/>
              <a:t>A Component represent view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Used to split the UI into independent, reusable pieces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accepts arbitrary inputs called “props”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Returns a  React element </a:t>
            </a:r>
          </a:p>
          <a:p>
            <a:pPr>
              <a:lnSpc>
                <a:spcPct val="150000"/>
              </a:lnSpc>
              <a:defRPr/>
            </a:pPr>
            <a:endParaRPr lang="en-US" dirty="0"/>
          </a:p>
          <a:p>
            <a:pPr>
              <a:lnSpc>
                <a:spcPct val="150000"/>
              </a:lnSpc>
              <a:defRPr/>
            </a:pPr>
            <a:endParaRPr lang="en-US" b="1" cap="all" dirty="0"/>
          </a:p>
          <a:p>
            <a:pPr>
              <a:lnSpc>
                <a:spcPct val="150000"/>
              </a:lnSpc>
              <a:buFontTx/>
              <a:buNone/>
              <a:defRPr/>
            </a:pP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Title 1">
            <a:extLst>
              <a:ext uri="{FF2B5EF4-FFF2-40B4-BE49-F238E27FC236}">
                <a16:creationId xmlns:a16="http://schemas.microsoft.com/office/drawing/2014/main" id="{D888BB29-5891-C9CA-B0E9-C390AA0F80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Advantages of React Components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45410" name="Content Placeholder 2">
            <a:extLst>
              <a:ext uri="{FF2B5EF4-FFF2-40B4-BE49-F238E27FC236}">
                <a16:creationId xmlns:a16="http://schemas.microsoft.com/office/drawing/2014/main" id="{991523F2-51A8-8F78-1D25-8F2E5B5A21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r>
              <a:rPr lang="en-US" altLang="en-US" sz="1800" b="1"/>
              <a:t>Code Re-usability</a:t>
            </a:r>
            <a:r>
              <a:rPr lang="en-US" altLang="en-US" sz="1800"/>
              <a:t> </a:t>
            </a:r>
          </a:p>
          <a:p>
            <a:pPr lvl="1"/>
            <a:r>
              <a:rPr lang="en-US" altLang="en-US" sz="1800"/>
              <a:t>Makes application development easier and faster. </a:t>
            </a:r>
          </a:p>
          <a:p>
            <a:r>
              <a:rPr lang="en-US" altLang="en-US" sz="1800" b="1"/>
              <a:t>Fast Development</a:t>
            </a:r>
            <a:r>
              <a:rPr lang="en-US" altLang="en-US" sz="1800"/>
              <a:t> </a:t>
            </a:r>
          </a:p>
          <a:p>
            <a:pPr lvl="1"/>
            <a:r>
              <a:rPr lang="en-US" altLang="en-US" sz="1800"/>
              <a:t>Leads to an iterative and agile application development. </a:t>
            </a:r>
          </a:p>
          <a:p>
            <a:pPr lvl="1"/>
            <a:r>
              <a:rPr lang="en-US" altLang="en-US" sz="1800"/>
              <a:t>Can be hosted in a library </a:t>
            </a:r>
          </a:p>
          <a:p>
            <a:pPr lvl="1"/>
            <a:r>
              <a:rPr lang="en-US" altLang="en-US" sz="1800"/>
              <a:t>Then developers can access, integrate and modify </a:t>
            </a:r>
          </a:p>
          <a:p>
            <a:r>
              <a:rPr lang="en-US" altLang="en-US" sz="1800" b="1"/>
              <a:t>Readability</a:t>
            </a:r>
          </a:p>
          <a:p>
            <a:pPr lvl="1"/>
            <a:r>
              <a:rPr lang="en-US" altLang="en-US" sz="1800"/>
              <a:t>Components allows to know quickly what the UI represents</a:t>
            </a:r>
          </a:p>
          <a:p>
            <a:r>
              <a:rPr lang="en-US" altLang="en-US" sz="1800" b="1"/>
              <a:t>Composing </a:t>
            </a:r>
          </a:p>
          <a:p>
            <a:pPr lvl="1"/>
            <a:r>
              <a:rPr lang="en-US" altLang="en-US" sz="1800" i="1"/>
              <a:t>Can use custom components to compose bigger ones. </a:t>
            </a:r>
          </a:p>
          <a:p>
            <a:r>
              <a:rPr lang="en-US" altLang="en-US" sz="1800" b="1"/>
              <a:t>Consistency</a:t>
            </a:r>
            <a:r>
              <a:rPr lang="en-US" altLang="en-US" sz="1800"/>
              <a:t> </a:t>
            </a:r>
          </a:p>
          <a:p>
            <a:pPr lvl="1"/>
            <a:r>
              <a:rPr lang="en-US" altLang="en-US" sz="1800"/>
              <a:t> Consistent  Design and can provide clarity in organizing code</a:t>
            </a:r>
          </a:p>
          <a:p>
            <a:r>
              <a:rPr lang="en-US" altLang="en-US" sz="1800" b="1"/>
              <a:t>Maintainability</a:t>
            </a:r>
            <a:r>
              <a:rPr lang="en-US" altLang="en-US" sz="1800"/>
              <a:t> </a:t>
            </a:r>
          </a:p>
          <a:p>
            <a:pPr lvl="1"/>
            <a:r>
              <a:rPr lang="en-US" altLang="en-US" sz="1800"/>
              <a:t>  Well-organized components can be quickly updated </a:t>
            </a:r>
          </a:p>
          <a:p>
            <a:pPr lvl="1"/>
            <a:endParaRPr lang="en-US" altLang="en-US" sz="1800" i="1"/>
          </a:p>
          <a:p>
            <a:pPr lvl="1">
              <a:buFontTx/>
              <a:buNone/>
            </a:pPr>
            <a:r>
              <a:rPr lang="en-US" altLang="en-US" sz="1800"/>
              <a:t> </a:t>
            </a:r>
          </a:p>
          <a:p>
            <a:pPr lvl="1"/>
            <a:endParaRPr lang="en-US" altLang="en-US"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EB21A858-EB95-012D-A7E9-92B5A30588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Browser  Structure</a:t>
            </a:r>
          </a:p>
        </p:txBody>
      </p:sp>
      <p:pic>
        <p:nvPicPr>
          <p:cNvPr id="23554" name="Content Placeholder 5" descr="images.jpg">
            <a:extLst>
              <a:ext uri="{FF2B5EF4-FFF2-40B4-BE49-F238E27FC236}">
                <a16:creationId xmlns:a16="http://schemas.microsoft.com/office/drawing/2014/main" id="{5C45F70A-1655-2AB1-AA1C-DD1782ADD7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82638" y="990600"/>
            <a:ext cx="7675562" cy="5200650"/>
          </a:xfrm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Title 1">
            <a:extLst>
              <a:ext uri="{FF2B5EF4-FFF2-40B4-BE49-F238E27FC236}">
                <a16:creationId xmlns:a16="http://schemas.microsoft.com/office/drawing/2014/main" id="{7BD0A756-C7C5-A504-CC82-918DFB281B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Components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46434" name="Content Placeholder 2">
            <a:extLst>
              <a:ext uri="{FF2B5EF4-FFF2-40B4-BE49-F238E27FC236}">
                <a16:creationId xmlns:a16="http://schemas.microsoft.com/office/drawing/2014/main" id="{D5002D55-C4FA-C6B7-84C2-5090DD9489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The UI is modeled as a tree.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Starting component becomes the root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Each of the independent component becomes branches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Can be further divided into sub-branches.</a:t>
            </a:r>
          </a:p>
          <a:p>
            <a:pPr lvl="1">
              <a:lnSpc>
                <a:spcPct val="150000"/>
              </a:lnSpc>
            </a:pPr>
            <a:r>
              <a:rPr lang="en-US" altLang="en-US" sz="2000" b="1" i="1"/>
              <a:t>Data flows from the root to branches and then to sub-branches.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Can make calls to the server and update them. </a:t>
            </a:r>
          </a:p>
          <a:p>
            <a:pPr lvl="1"/>
            <a:endParaRPr lang="en-US" altLang="en-US" sz="2000"/>
          </a:p>
          <a:p>
            <a:pPr lvl="1"/>
            <a:endParaRPr lang="en-US" altLang="en-US"/>
          </a:p>
          <a:p>
            <a:pPr lvl="1"/>
            <a:endParaRPr lang="en-US" altLang="en-US"/>
          </a:p>
          <a:p>
            <a:pPr lvl="1"/>
            <a:endParaRPr lang="en-US" altLang="en-US"/>
          </a:p>
          <a:p>
            <a:pPr lvl="1"/>
            <a:endParaRPr lang="en-US" altLang="en-US" sz="200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Title 1">
            <a:extLst>
              <a:ext uri="{FF2B5EF4-FFF2-40B4-BE49-F238E27FC236}">
                <a16:creationId xmlns:a16="http://schemas.microsoft.com/office/drawing/2014/main" id="{50358E8B-59F7-D4E2-5732-23713EFFCB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Functional components 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94211" name="Content Placeholder 2">
            <a:extLst>
              <a:ext uri="{FF2B5EF4-FFF2-40B4-BE49-F238E27FC236}">
                <a16:creationId xmlns:a16="http://schemas.microsoft.com/office/drawing/2014/main" id="{7948A98F-74A9-D397-EE51-E1DA068CE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dirty="0"/>
              <a:t>A Java script function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Takes </a:t>
            </a:r>
            <a:r>
              <a:rPr lang="en-US" sz="2000" b="1" dirty="0">
                <a:solidFill>
                  <a:srgbClr val="C00000"/>
                </a:solidFill>
              </a:rPr>
              <a:t>props</a:t>
            </a:r>
            <a:r>
              <a:rPr lang="en-US" sz="2000" dirty="0"/>
              <a:t> as an argument from parent component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Props are like </a:t>
            </a:r>
            <a:r>
              <a:rPr lang="en-US" sz="2000" dirty="0"/>
              <a:t>data passed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i="1" u="sng" dirty="0"/>
              <a:t>They do not change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Returns a react element.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b="1" dirty="0"/>
              <a:t>Components should be named</a:t>
            </a:r>
            <a:r>
              <a:rPr lang="en-US" altLang="en-US" sz="2000" b="1" dirty="0">
                <a:solidFill>
                  <a:srgbClr val="C00000"/>
                </a:solidFill>
              </a:rPr>
              <a:t> </a:t>
            </a:r>
            <a:r>
              <a:rPr lang="en-US" altLang="en-US" sz="2000" b="1" dirty="0" err="1">
                <a:solidFill>
                  <a:srgbClr val="C00000"/>
                </a:solidFill>
              </a:rPr>
              <a:t>P</a:t>
            </a:r>
            <a:r>
              <a:rPr lang="en-US" altLang="en-US" sz="2000" b="1" dirty="0" err="1"/>
              <a:t>ascal</a:t>
            </a:r>
            <a:r>
              <a:rPr lang="en-US" altLang="en-US" sz="2000" b="1" dirty="0" err="1">
                <a:solidFill>
                  <a:srgbClr val="C00000"/>
                </a:solidFill>
              </a:rPr>
              <a:t>C</a:t>
            </a:r>
            <a:r>
              <a:rPr lang="en-US" altLang="en-US" sz="2000" b="1" dirty="0" err="1"/>
              <a:t>ase</a:t>
            </a:r>
            <a:r>
              <a:rPr lang="en-US" altLang="en-US" sz="2000" b="1" dirty="0">
                <a:solidFill>
                  <a:srgbClr val="C00000"/>
                </a:solidFill>
              </a:rPr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b="1" dirty="0"/>
              <a:t>Components are</a:t>
            </a:r>
            <a:r>
              <a:rPr lang="en-US" altLang="en-US" sz="2000" b="1" dirty="0">
                <a:solidFill>
                  <a:srgbClr val="C00000"/>
                </a:solidFill>
              </a:rPr>
              <a:t> </a:t>
            </a:r>
            <a:r>
              <a:rPr lang="en-US" altLang="en-US" sz="2000" b="1" dirty="0"/>
              <a:t>like </a:t>
            </a:r>
            <a:r>
              <a:rPr lang="en-US" altLang="en-US" sz="2000" b="1" dirty="0">
                <a:solidFill>
                  <a:srgbClr val="C00000"/>
                </a:solidFill>
              </a:rPr>
              <a:t>pure functions with respect to their props</a:t>
            </a:r>
            <a:r>
              <a:rPr lang="en-US" altLang="en-US" sz="2000" b="1" dirty="0"/>
              <a:t>.</a:t>
            </a:r>
            <a:endParaRPr lang="en-US" altLang="en-US" sz="2000" dirty="0"/>
          </a:p>
          <a:p>
            <a:pPr lvl="2">
              <a:defRPr/>
            </a:pPr>
            <a:r>
              <a:rPr lang="en-US" altLang="en-US" sz="2000" dirty="0"/>
              <a:t>It must never modify its own props. </a:t>
            </a:r>
            <a:endParaRPr lang="en-US" sz="2000" dirty="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Title 1">
            <a:extLst>
              <a:ext uri="{FF2B5EF4-FFF2-40B4-BE49-F238E27FC236}">
                <a16:creationId xmlns:a16="http://schemas.microsoft.com/office/drawing/2014/main" id="{E9BC4809-94D3-1122-AF9D-D450E5D452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JSX</a:t>
            </a:r>
          </a:p>
        </p:txBody>
      </p:sp>
      <p:sp>
        <p:nvSpPr>
          <p:cNvPr id="148482" name="Content Placeholder 2">
            <a:extLst>
              <a:ext uri="{FF2B5EF4-FFF2-40B4-BE49-F238E27FC236}">
                <a16:creationId xmlns:a16="http://schemas.microsoft.com/office/drawing/2014/main" id="{C2C3DB6F-D09F-A49B-9075-73FAA39DE6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Expressiveness of JavaScript with HTML like template syntax.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Like XML, JSX tags have a tag name, attributes, and children.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Used pre-processors like </a:t>
            </a:r>
            <a:r>
              <a:rPr lang="en-US" altLang="en-US" sz="2000" i="1"/>
              <a:t>Babel</a:t>
            </a:r>
            <a:r>
              <a:rPr lang="en-US" altLang="en-US" sz="2000"/>
              <a:t> to transform HTML like text standard JavaScript objects</a:t>
            </a:r>
          </a:p>
          <a:p>
            <a:pPr>
              <a:lnSpc>
                <a:spcPct val="150000"/>
              </a:lnSpc>
            </a:pPr>
            <a:r>
              <a:rPr lang="en-US" altLang="en-US"/>
              <a:t>Can use JSX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In  if statements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In  for loops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Assign to variables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Accept it as arguments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Return it from functions:</a:t>
            </a:r>
          </a:p>
          <a:p>
            <a:endParaRPr lang="en-US" altLang="en-US"/>
          </a:p>
          <a:p>
            <a:pPr lvl="1">
              <a:buFontTx/>
              <a:buNone/>
            </a:pPr>
            <a:endParaRPr lang="en-US" altLang="en-US" sz="200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Title 1">
            <a:extLst>
              <a:ext uri="{FF2B5EF4-FFF2-40B4-BE49-F238E27FC236}">
                <a16:creationId xmlns:a16="http://schemas.microsoft.com/office/drawing/2014/main" id="{CFA9E252-4122-96A2-DCB9-F324D0B61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JSX</a:t>
            </a:r>
            <a:endParaRPr lang="en-US" altLang="en-US"/>
          </a:p>
        </p:txBody>
      </p:sp>
      <p:sp>
        <p:nvSpPr>
          <p:cNvPr id="149506" name="Content Placeholder 2">
            <a:extLst>
              <a:ext uri="{FF2B5EF4-FFF2-40B4-BE49-F238E27FC236}">
                <a16:creationId xmlns:a16="http://schemas.microsoft.com/office/drawing/2014/main" id="{920A3F7F-91CA-EAC7-D7AE-7B07360B4D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 b="1" i="1"/>
              <a:t>Can use quotes to specify string literals as attributes</a:t>
            </a:r>
          </a:p>
          <a:p>
            <a:endParaRPr lang="en-US" altLang="en-US" sz="1800" b="1"/>
          </a:p>
          <a:p>
            <a:r>
              <a:rPr lang="en-US" altLang="en-US" sz="1800" b="1"/>
              <a:t>showLabel.js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const ShowLabel = () =&gt; {</a:t>
            </a:r>
          </a:p>
          <a:p>
            <a:pPr lvl="1">
              <a:buFontTx/>
              <a:buNone/>
            </a:pPr>
            <a:r>
              <a:rPr lang="en-US" altLang="en-US" sz="1800"/>
              <a:t>           const </a:t>
            </a:r>
            <a:r>
              <a:rPr lang="en-US" altLang="en-US" sz="1800">
                <a:solidFill>
                  <a:srgbClr val="C00000"/>
                </a:solidFill>
              </a:rPr>
              <a:t>name</a:t>
            </a:r>
            <a:r>
              <a:rPr lang="en-US" altLang="en-US" sz="1800"/>
              <a:t> ="Suresh";</a:t>
            </a:r>
          </a:p>
          <a:p>
            <a:pPr lvl="1">
              <a:buFontTx/>
              <a:buNone/>
            </a:pPr>
            <a:r>
              <a:rPr lang="en-US" altLang="en-US" sz="1800"/>
              <a:t>   </a:t>
            </a:r>
            <a:r>
              <a:rPr lang="en-US" altLang="en-US" sz="1800" b="1"/>
              <a:t>            return (</a:t>
            </a:r>
          </a:p>
          <a:p>
            <a:pPr lvl="1">
              <a:buFontTx/>
              <a:buNone/>
            </a:pPr>
            <a:r>
              <a:rPr lang="en-US" altLang="en-US" sz="1800" b="1"/>
              <a:t>			&lt;div &gt;</a:t>
            </a:r>
          </a:p>
          <a:p>
            <a:pPr lvl="1">
              <a:buFontTx/>
              <a:buNone/>
            </a:pPr>
            <a:r>
              <a:rPr lang="en-US" altLang="en-US" sz="1800" b="1"/>
              <a:t>			   &lt;label&gt;Hello {</a:t>
            </a:r>
            <a:r>
              <a:rPr lang="en-US" altLang="en-US" sz="1800" b="1">
                <a:solidFill>
                  <a:srgbClr val="C00000"/>
                </a:solidFill>
              </a:rPr>
              <a:t>name</a:t>
            </a:r>
            <a:r>
              <a:rPr lang="en-US" altLang="en-US" sz="1800" b="1"/>
              <a:t>}&lt;/label&gt;</a:t>
            </a:r>
          </a:p>
          <a:p>
            <a:pPr lvl="1">
              <a:buFontTx/>
              <a:buNone/>
            </a:pPr>
            <a:r>
              <a:rPr lang="en-US" altLang="en-US" sz="1800" b="1"/>
              <a:t>			   &lt;label&gt;Welcome to {</a:t>
            </a:r>
            <a:r>
              <a:rPr lang="en-US" altLang="en-US" sz="1800" b="1">
                <a:solidFill>
                  <a:srgbClr val="7030A0"/>
                </a:solidFill>
              </a:rPr>
              <a:t>"React Programming"</a:t>
            </a:r>
            <a:r>
              <a:rPr lang="en-US" altLang="en-US" sz="1800" b="1"/>
              <a:t>}&lt;/label&gt;</a:t>
            </a:r>
          </a:p>
          <a:p>
            <a:pPr lvl="1">
              <a:buFontTx/>
              <a:buNone/>
            </a:pPr>
            <a:r>
              <a:rPr lang="en-US" altLang="en-US" sz="1800" b="1"/>
              <a:t>			&lt;/div&gt;</a:t>
            </a:r>
          </a:p>
          <a:p>
            <a:pPr lvl="1">
              <a:buFontTx/>
              <a:buNone/>
            </a:pPr>
            <a:r>
              <a:rPr lang="en-US" altLang="en-US" sz="1800" b="1"/>
              <a:t>);</a:t>
            </a:r>
            <a:r>
              <a:rPr lang="en-US" altLang="en-US" sz="1800"/>
              <a:t> }</a:t>
            </a:r>
          </a:p>
          <a:p>
            <a:pPr lvl="1">
              <a:buFontTx/>
              <a:buNone/>
            </a:pPr>
            <a:br>
              <a:rPr lang="en-US" altLang="en-US" sz="1800"/>
            </a:br>
            <a:r>
              <a:rPr lang="en-US" altLang="en-US" sz="1800"/>
              <a:t>export default ShowLabel;</a:t>
            </a: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itle 1">
            <a:extLst>
              <a:ext uri="{FF2B5EF4-FFF2-40B4-BE49-F238E27FC236}">
                <a16:creationId xmlns:a16="http://schemas.microsoft.com/office/drawing/2014/main" id="{13FB5693-0658-9E6F-2B24-A0ABEBB48E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8229600" cy="533400"/>
          </a:xfrm>
        </p:spPr>
        <p:txBody>
          <a:bodyPr/>
          <a:lstStyle/>
          <a:p>
            <a:br>
              <a:rPr lang="en-US" altLang="en-US" b="1"/>
            </a:br>
            <a:r>
              <a:rPr lang="en-US" altLang="en-US" b="1"/>
              <a:t>JSX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150530" name="Content Placeholder 2">
            <a:extLst>
              <a:ext uri="{FF2B5EF4-FFF2-40B4-BE49-F238E27FC236}">
                <a16:creationId xmlns:a16="http://schemas.microsoft.com/office/drawing/2014/main" id="{03569E25-A371-87A4-16B5-4CD48B122C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JSX is closer to JavaScript than to HTML</a:t>
            </a:r>
          </a:p>
          <a:p>
            <a:pPr>
              <a:lnSpc>
                <a:spcPct val="150000"/>
              </a:lnSpc>
            </a:pPr>
            <a:r>
              <a:rPr lang="en-US" altLang="en-US"/>
              <a:t>Uses camelCase property naming convention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class becomes className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tabindex becomes tabIndex.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const Banner = () =&gt; {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return (</a:t>
            </a:r>
          </a:p>
          <a:p>
            <a:pPr lvl="1">
              <a:buFontTx/>
              <a:buNone/>
            </a:pPr>
            <a:r>
              <a:rPr lang="en-US" altLang="en-US" sz="2000"/>
              <a:t>		&lt;div </a:t>
            </a:r>
            <a:r>
              <a:rPr lang="en-US" altLang="en-US" sz="2000" b="1">
                <a:solidFill>
                  <a:srgbClr val="7030A0"/>
                </a:solidFill>
              </a:rPr>
              <a:t>className</a:t>
            </a:r>
            <a:r>
              <a:rPr lang="en-US" altLang="en-US" sz="2000"/>
              <a:t>='container' &gt;</a:t>
            </a:r>
          </a:p>
          <a:p>
            <a:pPr lvl="1">
              <a:buFontTx/>
              <a:buNone/>
            </a:pPr>
            <a:r>
              <a:rPr lang="en-US" altLang="en-US" sz="2000"/>
              <a:t>			&lt;h1 </a:t>
            </a:r>
            <a:r>
              <a:rPr lang="en-US" altLang="en-US" sz="2000" b="1">
                <a:solidFill>
                  <a:srgbClr val="C00000"/>
                </a:solidFill>
              </a:rPr>
              <a:t>className</a:t>
            </a:r>
            <a:r>
              <a:rPr lang="en-US" altLang="en-US" sz="2000"/>
              <a:t>='page-header'&gt;React Examples&lt;/h1&gt;</a:t>
            </a:r>
          </a:p>
          <a:p>
            <a:pPr lvl="1">
              <a:buFontTx/>
              <a:buNone/>
            </a:pPr>
            <a:r>
              <a:rPr lang="en-US" altLang="en-US" sz="2000"/>
              <a:t>	&lt;/div&gt;</a:t>
            </a:r>
          </a:p>
          <a:p>
            <a:pPr lvl="1">
              <a:buFontTx/>
              <a:buNone/>
            </a:pPr>
            <a:r>
              <a:rPr lang="en-US" altLang="en-US" sz="2000"/>
              <a:t>);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pPr>
              <a:lnSpc>
                <a:spcPct val="15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Title 1">
            <a:extLst>
              <a:ext uri="{FF2B5EF4-FFF2-40B4-BE49-F238E27FC236}">
                <a16:creationId xmlns:a16="http://schemas.microsoft.com/office/drawing/2014/main" id="{5AD3F483-4777-53C6-3C37-2CEB83A684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Adding images and styles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151554" name="Content Placeholder 2">
            <a:extLst>
              <a:ext uri="{FF2B5EF4-FFF2-40B4-BE49-F238E27FC236}">
                <a16:creationId xmlns:a16="http://schemas.microsoft.com/office/drawing/2014/main" id="{A4F06815-5906-4634-BC4B-3905E2A400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Src Folder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Will be handled by Webpack,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Files will be minified and included in the bundle generated at build time.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Assets can be imported in JavaScript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Invalid reference will throw compilation error </a:t>
            </a:r>
          </a:p>
          <a:p>
            <a:pPr lvl="1">
              <a:buFontTx/>
              <a:buNone/>
            </a:pPr>
            <a:endParaRPr lang="en-US" altLang="en-US" sz="2000" b="1">
              <a:solidFill>
                <a:srgbClr val="FF0000"/>
              </a:solidFill>
            </a:endParaRPr>
          </a:p>
          <a:p>
            <a:pPr lvl="1">
              <a:buFontTx/>
              <a:buNone/>
            </a:pPr>
            <a:r>
              <a:rPr lang="en-US" altLang="en-US" sz="2000" b="1">
                <a:solidFill>
                  <a:srgbClr val="FF0000"/>
                </a:solidFill>
              </a:rPr>
              <a:t>import </a:t>
            </a:r>
            <a:r>
              <a:rPr lang="en-US" altLang="en-US" sz="2000" b="1">
                <a:solidFill>
                  <a:srgbClr val="7030A0"/>
                </a:solidFill>
              </a:rPr>
              <a:t>logo</a:t>
            </a:r>
            <a:r>
              <a:rPr lang="en-US" altLang="en-US" sz="2000" b="1">
                <a:solidFill>
                  <a:srgbClr val="FF0000"/>
                </a:solidFill>
              </a:rPr>
              <a:t> from './logo.png‘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&lt;img src={</a:t>
            </a:r>
            <a:r>
              <a:rPr lang="en-US" altLang="en-US" sz="2000" b="1">
                <a:solidFill>
                  <a:srgbClr val="7030A0"/>
                </a:solidFill>
              </a:rPr>
              <a:t>logo</a:t>
            </a:r>
            <a:r>
              <a:rPr lang="en-US" altLang="en-US" sz="2000"/>
              <a:t>} className="image" alt="Logo" /&gt;;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IN" altLang="en-US" sz="2000"/>
              <a:t>&lt;li key={idx} </a:t>
            </a:r>
            <a:r>
              <a:rPr lang="en-IN" altLang="en-US" sz="2000" b="1">
                <a:solidFill>
                  <a:srgbClr val="7030A0"/>
                </a:solidFill>
              </a:rPr>
              <a:t>style={{display:"inline",margin:'20px’}}</a:t>
            </a:r>
            <a:r>
              <a:rPr lang="en-IN" altLang="en-US" sz="2000"/>
              <a:t>&gt;&lt;/li&gt;</a:t>
            </a:r>
          </a:p>
          <a:p>
            <a:pPr lvl="1">
              <a:buFontTx/>
              <a:buNone/>
            </a:pPr>
            <a:endParaRPr lang="en-US" altLang="en-US"/>
          </a:p>
          <a:p>
            <a:pPr lvl="1">
              <a:buFontTx/>
              <a:buNone/>
            </a:pPr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pPr lvl="1"/>
            <a:endParaRPr lang="en-US" altLang="en-US" b="1">
              <a:solidFill>
                <a:srgbClr val="C00000"/>
              </a:solidFill>
            </a:endParaRP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pPr lvl="1"/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br>
              <a:rPr lang="en-US" altLang="en-US"/>
            </a:b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itle 1">
            <a:extLst>
              <a:ext uri="{FF2B5EF4-FFF2-40B4-BE49-F238E27FC236}">
                <a16:creationId xmlns:a16="http://schemas.microsoft.com/office/drawing/2014/main" id="{0EBAD630-5F2A-78FE-3EDE-366BBF6A95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Passing Props</a:t>
            </a:r>
          </a:p>
        </p:txBody>
      </p:sp>
      <p:sp>
        <p:nvSpPr>
          <p:cNvPr id="35843" name="Content Placeholder 2">
            <a:extLst>
              <a:ext uri="{FF2B5EF4-FFF2-40B4-BE49-F238E27FC236}">
                <a16:creationId xmlns:a16="http://schemas.microsoft.com/office/drawing/2014/main" id="{316844E7-E672-F722-4E52-4FE4911843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defRPr/>
            </a:pPr>
            <a:r>
              <a:rPr lang="en-US" altLang="en-US" sz="2000" b="1" dirty="0"/>
              <a:t>footer-</a:t>
            </a:r>
            <a:r>
              <a:rPr lang="en-US" altLang="en-US" sz="2000" b="1" dirty="0" err="1"/>
              <a:t>info.json</a:t>
            </a:r>
            <a:endParaRPr lang="en-US" altLang="en-US" sz="2000" b="1" dirty="0"/>
          </a:p>
          <a:p>
            <a:pPr marL="457200" lvl="1" indent="0">
              <a:buFontTx/>
              <a:buNone/>
              <a:defRPr/>
            </a:pPr>
            <a:endParaRPr lang="en-IN" dirty="0"/>
          </a:p>
          <a:p>
            <a:pPr marL="457200" lvl="1" indent="0">
              <a:buFontTx/>
              <a:buNone/>
              <a:defRPr/>
            </a:pPr>
            <a:r>
              <a:rPr lang="en-IN" dirty="0"/>
              <a:t>{</a:t>
            </a:r>
          </a:p>
          <a:p>
            <a:pPr marL="457200" lvl="1" indent="0">
              <a:buFontTx/>
              <a:buNone/>
              <a:defRPr/>
            </a:pPr>
            <a:r>
              <a:rPr lang="en-IN" dirty="0"/>
              <a:t>    "</a:t>
            </a:r>
            <a:r>
              <a:rPr lang="en-IN" b="1" dirty="0" err="1">
                <a:solidFill>
                  <a:srgbClr val="C00000"/>
                </a:solidFill>
              </a:rPr>
              <a:t>href</a:t>
            </a:r>
            <a:r>
              <a:rPr lang="en-IN" dirty="0"/>
              <a:t>":"mailTo:admin@abc.com",</a:t>
            </a:r>
          </a:p>
          <a:p>
            <a:pPr marL="457200" lvl="1" indent="0">
              <a:buFontTx/>
              <a:buNone/>
              <a:defRPr/>
            </a:pPr>
            <a:r>
              <a:rPr lang="en-IN" dirty="0"/>
              <a:t>    "</a:t>
            </a:r>
            <a:r>
              <a:rPr lang="en-IN" sz="2000" b="1" dirty="0" err="1">
                <a:solidFill>
                  <a:srgbClr val="7030A0"/>
                </a:solidFill>
              </a:rPr>
              <a:t>text</a:t>
            </a:r>
            <a:r>
              <a:rPr lang="en-IN" dirty="0" err="1"/>
              <a:t>":"Contact</a:t>
            </a:r>
            <a:r>
              <a:rPr lang="en-IN" dirty="0"/>
              <a:t>"</a:t>
            </a:r>
          </a:p>
          <a:p>
            <a:pPr marL="457200" lvl="1" indent="0">
              <a:buFontTx/>
              <a:buNone/>
              <a:defRPr/>
            </a:pPr>
            <a:r>
              <a:rPr lang="en-IN" dirty="0"/>
              <a:t>}</a:t>
            </a:r>
          </a:p>
          <a:p>
            <a:pPr lvl="1">
              <a:buFontTx/>
              <a:buNone/>
              <a:defRPr/>
            </a:pPr>
            <a:endParaRPr lang="en-US" altLang="en-US" sz="2000" dirty="0"/>
          </a:p>
          <a:p>
            <a:pPr lvl="1">
              <a:buFontTx/>
              <a:buNone/>
              <a:defRPr/>
            </a:pPr>
            <a:endParaRPr lang="en-US" sz="2000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pPr lvl="1">
              <a:buFontTx/>
              <a:buNone/>
              <a:defRPr/>
            </a:pPr>
            <a:r>
              <a:rPr lang="en-US" sz="2000" b="1" i="1" dirty="0"/>
              <a:t>import </a:t>
            </a:r>
            <a:r>
              <a:rPr lang="en-US" sz="2000" b="1" i="1" dirty="0" err="1"/>
              <a:t>footInfo</a:t>
            </a:r>
            <a:r>
              <a:rPr lang="en-US" sz="2000" b="1" i="1" dirty="0"/>
              <a:t> from '../</a:t>
            </a:r>
            <a:r>
              <a:rPr lang="en-US" sz="2000" b="1" i="1" dirty="0" err="1"/>
              <a:t>src</a:t>
            </a:r>
            <a:r>
              <a:rPr lang="en-US" sz="2000" b="1" i="1" dirty="0"/>
              <a:t>/</a:t>
            </a:r>
            <a:r>
              <a:rPr lang="en-US" sz="2000" b="1" i="1" dirty="0" err="1"/>
              <a:t>footerInfo.json</a:t>
            </a:r>
            <a:r>
              <a:rPr lang="en-US" sz="2000" b="1" i="1" dirty="0"/>
              <a:t>';</a:t>
            </a:r>
          </a:p>
          <a:p>
            <a:pPr lvl="1">
              <a:buFontTx/>
              <a:buNone/>
              <a:defRPr/>
            </a:pPr>
            <a:endParaRPr lang="en-US" altLang="en-US" sz="2000" dirty="0"/>
          </a:p>
          <a:p>
            <a:pPr lvl="1">
              <a:buFontTx/>
              <a:buNone/>
              <a:defRPr/>
            </a:pPr>
            <a:r>
              <a:rPr lang="en-US" altLang="en-US" sz="2000" dirty="0"/>
              <a:t> </a:t>
            </a:r>
            <a:r>
              <a:rPr lang="en-US" altLang="en-US" sz="2000" b="1" dirty="0">
                <a:solidFill>
                  <a:srgbClr val="0070C0"/>
                </a:solidFill>
              </a:rPr>
              <a:t> &lt;Footer info ={</a:t>
            </a:r>
            <a:r>
              <a:rPr lang="en-US" altLang="en-US" sz="2000" b="1" dirty="0" err="1">
                <a:solidFill>
                  <a:srgbClr val="0070C0"/>
                </a:solidFill>
              </a:rPr>
              <a:t>footInfo</a:t>
            </a:r>
            <a:r>
              <a:rPr lang="en-US" altLang="en-US" sz="2000" b="1" dirty="0">
                <a:solidFill>
                  <a:srgbClr val="0070C0"/>
                </a:solidFill>
              </a:rPr>
              <a:t>}&gt;&lt;/Footer&gt;</a:t>
            </a:r>
          </a:p>
          <a:p>
            <a:pPr>
              <a:defRPr/>
            </a:pPr>
            <a:endParaRPr lang="en-US" altLang="en-US" i="1" dirty="0"/>
          </a:p>
          <a:p>
            <a:pPr lvl="1">
              <a:buFontTx/>
              <a:buNone/>
              <a:defRPr/>
            </a:pPr>
            <a:endParaRPr lang="en-US" altLang="en-US" dirty="0"/>
          </a:p>
          <a:p>
            <a:pPr>
              <a:defRPr/>
            </a:pPr>
            <a:endParaRPr lang="en-US" altLang="en-US" dirty="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1" name="Title 1">
            <a:extLst>
              <a:ext uri="{FF2B5EF4-FFF2-40B4-BE49-F238E27FC236}">
                <a16:creationId xmlns:a16="http://schemas.microsoft.com/office/drawing/2014/main" id="{6CAA5BCC-AE74-3897-99E3-7CD0E490A6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Example</a:t>
            </a:r>
          </a:p>
        </p:txBody>
      </p:sp>
      <p:sp>
        <p:nvSpPr>
          <p:cNvPr id="153602" name="Content Placeholder 2">
            <a:extLst>
              <a:ext uri="{FF2B5EF4-FFF2-40B4-BE49-F238E27FC236}">
                <a16:creationId xmlns:a16="http://schemas.microsoft.com/office/drawing/2014/main" id="{CB094B9D-E21E-945B-483B-666F65F74D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2400"/>
              <a:t>export default function Footer(props) {</a:t>
            </a:r>
          </a:p>
          <a:p>
            <a:pPr marL="457200" lvl="1" indent="0">
              <a:buFontTx/>
              <a:buNone/>
            </a:pPr>
            <a:endParaRPr lang="en-IN" altLang="en-US" sz="2400"/>
          </a:p>
          <a:p>
            <a:pPr marL="457200" lvl="1" indent="0">
              <a:buFontTx/>
              <a:buNone/>
            </a:pPr>
            <a:r>
              <a:rPr lang="en-IN" altLang="en-US" sz="2400"/>
              <a:t> </a:t>
            </a:r>
            <a:r>
              <a:rPr lang="en-IN" altLang="en-US" sz="2400" b="1">
                <a:solidFill>
                  <a:srgbClr val="0070C0"/>
                </a:solidFill>
              </a:rPr>
              <a:t>const  {</a:t>
            </a:r>
            <a:r>
              <a:rPr lang="en-IN" altLang="en-US" sz="2400" b="1">
                <a:solidFill>
                  <a:srgbClr val="C00000"/>
                </a:solidFill>
              </a:rPr>
              <a:t>href</a:t>
            </a:r>
            <a:r>
              <a:rPr lang="en-IN" altLang="en-US" sz="2400" b="1">
                <a:solidFill>
                  <a:srgbClr val="0070C0"/>
                </a:solidFill>
              </a:rPr>
              <a:t>,</a:t>
            </a:r>
            <a:r>
              <a:rPr lang="en-IN" altLang="en-US" sz="2400" b="1">
                <a:solidFill>
                  <a:srgbClr val="7030A0"/>
                </a:solidFill>
              </a:rPr>
              <a:t>text</a:t>
            </a:r>
            <a:r>
              <a:rPr lang="en-IN" altLang="en-US" sz="2400" b="1">
                <a:solidFill>
                  <a:srgbClr val="0070C0"/>
                </a:solidFill>
              </a:rPr>
              <a:t>} = props.info;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  return (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    &lt;div&gt;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        &lt;a href={</a:t>
            </a:r>
            <a:r>
              <a:rPr lang="en-IN" altLang="en-US" sz="2400">
                <a:solidFill>
                  <a:srgbClr val="C00000"/>
                </a:solidFill>
              </a:rPr>
              <a:t>href</a:t>
            </a:r>
            <a:r>
              <a:rPr lang="en-IN" altLang="en-US" sz="2400"/>
              <a:t>}&gt;{</a:t>
            </a:r>
            <a:r>
              <a:rPr lang="en-IN" altLang="en-US" sz="2400" b="1">
                <a:solidFill>
                  <a:srgbClr val="7030A0"/>
                </a:solidFill>
              </a:rPr>
              <a:t>text</a:t>
            </a:r>
            <a:r>
              <a:rPr lang="en-IN" altLang="en-US" sz="2400"/>
              <a:t>}&lt;/a&gt;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    &lt;/div&gt;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  )</a:t>
            </a:r>
          </a:p>
          <a:p>
            <a:pPr marL="457200" lvl="1" indent="0">
              <a:buFontTx/>
              <a:buNone/>
            </a:pPr>
            <a:r>
              <a:rPr lang="en-IN" altLang="en-US" sz="2400"/>
              <a:t>}</a:t>
            </a:r>
          </a:p>
          <a:p>
            <a:pPr marL="457200" lvl="1" indent="0">
              <a:buFontTx/>
              <a:buNone/>
            </a:pPr>
            <a:endParaRPr lang="en-IN" altLang="en-US" sz="240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itle 1">
            <a:extLst>
              <a:ext uri="{FF2B5EF4-FFF2-40B4-BE49-F238E27FC236}">
                <a16:creationId xmlns:a16="http://schemas.microsoft.com/office/drawing/2014/main" id="{9B1F5230-8AFA-D727-395B-FACB09C86A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Map</a:t>
            </a:r>
          </a:p>
        </p:txBody>
      </p:sp>
      <p:sp>
        <p:nvSpPr>
          <p:cNvPr id="154626" name="Content Placeholder 2">
            <a:extLst>
              <a:ext uri="{FF2B5EF4-FFF2-40B4-BE49-F238E27FC236}">
                <a16:creationId xmlns:a16="http://schemas.microsoft.com/office/drawing/2014/main" id="{E21BBFB2-7A4A-5594-A271-FF5F9AC2D2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In React loop through array of data </a:t>
            </a:r>
          </a:p>
          <a:p>
            <a:endParaRPr lang="en-US" altLang="en-US"/>
          </a:p>
          <a:p>
            <a:r>
              <a:rPr lang="en-US" altLang="en-US"/>
              <a:t>Can Use the Javascript array map function </a:t>
            </a:r>
          </a:p>
          <a:p>
            <a:endParaRPr lang="en-US" altLang="en-US"/>
          </a:p>
          <a:p>
            <a:pPr>
              <a:lnSpc>
                <a:spcPct val="150000"/>
              </a:lnSpc>
            </a:pPr>
            <a:r>
              <a:rPr lang="en-US" altLang="en-US"/>
              <a:t>Need to provide a unique key props which it uses to optimize the performance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Which element it needs to update on data change.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Can be numbers or strings, should but should be unique.</a:t>
            </a: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Title 1">
            <a:extLst>
              <a:ext uri="{FF2B5EF4-FFF2-40B4-BE49-F238E27FC236}">
                <a16:creationId xmlns:a16="http://schemas.microsoft.com/office/drawing/2014/main" id="{FFF6880C-AE3A-FD36-31F4-5B3AD82A35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34963"/>
            <a:ext cx="8229600" cy="731837"/>
          </a:xfrm>
        </p:spPr>
        <p:txBody>
          <a:bodyPr/>
          <a:lstStyle/>
          <a:p>
            <a:r>
              <a:rPr lang="en-US" altLang="en-US"/>
              <a:t>Map Example</a:t>
            </a:r>
          </a:p>
        </p:txBody>
      </p:sp>
      <p:sp>
        <p:nvSpPr>
          <p:cNvPr id="155650" name="Content Placeholder 2">
            <a:extLst>
              <a:ext uri="{FF2B5EF4-FFF2-40B4-BE49-F238E27FC236}">
                <a16:creationId xmlns:a16="http://schemas.microsoft.com/office/drawing/2014/main" id="{0D9E6AD0-9B50-F89D-6304-96941A05DD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800"/>
              <a:t>const </a:t>
            </a:r>
            <a:r>
              <a:rPr lang="en-IN" altLang="en-US" sz="1800" b="1">
                <a:solidFill>
                  <a:srgbClr val="C00000"/>
                </a:solidFill>
              </a:rPr>
              <a:t>element</a:t>
            </a:r>
            <a:r>
              <a:rPr lang="en-IN" altLang="en-US" sz="1800"/>
              <a:t> = (eachItem,idx) =&gt;{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  return  &lt;Link item={eachItem} func ={funcRef} key={idx}&gt;&lt;/Link&gt; 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}</a:t>
            </a:r>
          </a:p>
          <a:p>
            <a:pPr marL="457200" lvl="1" indent="0">
              <a:buFontTx/>
              <a:buNone/>
            </a:pPr>
            <a:endParaRPr lang="en-IN" altLang="en-US" sz="1800" b="1"/>
          </a:p>
          <a:p>
            <a:pPr marL="457200" lvl="1" indent="0">
              <a:buFontTx/>
              <a:buNone/>
            </a:pPr>
            <a:r>
              <a:rPr lang="en-IN" altLang="en-US" sz="1800" b="1"/>
              <a:t>const NavBar = (props) =&gt; {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       return(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          &lt;div&gt;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{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               </a:t>
            </a:r>
            <a:r>
              <a:rPr lang="en-IN" altLang="en-US" sz="1800"/>
              <a:t> props.linkInfo.</a:t>
            </a:r>
            <a:r>
              <a:rPr lang="en-IN" altLang="en-US" sz="1800" b="1">
                <a:solidFill>
                  <a:srgbClr val="0070C0"/>
                </a:solidFill>
              </a:rPr>
              <a:t>map</a:t>
            </a:r>
            <a:r>
              <a:rPr lang="en-IN" altLang="en-US" sz="1800"/>
              <a:t>(</a:t>
            </a:r>
            <a:r>
              <a:rPr lang="en-IN" altLang="en-US" sz="1800">
                <a:solidFill>
                  <a:srgbClr val="C00000"/>
                </a:solidFill>
              </a:rPr>
              <a:t>element</a:t>
            </a:r>
            <a:r>
              <a:rPr lang="en-IN" altLang="en-US" sz="1800" b="1"/>
              <a:t>)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}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&lt;/div&gt;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        );</a:t>
            </a:r>
          </a:p>
          <a:p>
            <a:pPr marL="457200" lvl="1" indent="0">
              <a:buFontTx/>
              <a:buNone/>
            </a:pPr>
            <a:br>
              <a:rPr lang="en-IN" altLang="en-US" sz="1800" b="1"/>
            </a:br>
            <a:r>
              <a:rPr lang="en-IN" altLang="en-US" sz="1800" b="1"/>
              <a:t>}</a:t>
            </a:r>
          </a:p>
          <a:p>
            <a:pPr marL="457200" lvl="1" indent="0">
              <a:buFontTx/>
              <a:buNone/>
            </a:pPr>
            <a:r>
              <a:rPr lang="en-IN" altLang="en-US" sz="1800" b="1"/>
              <a:t>    export default NavBar;</a:t>
            </a:r>
          </a:p>
          <a:p>
            <a:br>
              <a:rPr lang="en-IN" altLang="en-US" sz="180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IN" altLang="en-US" sz="180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>
              <a:buFontTx/>
              <a:buNone/>
            </a:pPr>
            <a:br>
              <a:rPr lang="en-US" altLang="en-US" sz="1800"/>
            </a:br>
            <a:br>
              <a:rPr lang="en-US" altLang="en-US" sz="1800"/>
            </a:br>
            <a:endParaRPr lang="en-US" altLang="en-US"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5C476185-5551-9691-CC69-AEDC6D1908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Semantic Elements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6CE9B820-10AF-3191-4794-08F3ED510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8013" cy="5362575"/>
          </a:xfrm>
        </p:spPr>
        <p:txBody>
          <a:bodyPr/>
          <a:lstStyle/>
          <a:p>
            <a:pPr>
              <a:defRPr/>
            </a:pPr>
            <a:r>
              <a:rPr lang="en-US" i="1" dirty="0"/>
              <a:t>Elements that are </a:t>
            </a:r>
            <a:r>
              <a:rPr lang="en-US" b="1" i="1" dirty="0"/>
              <a:t>replacements for the common ad hoc </a:t>
            </a:r>
            <a:r>
              <a:rPr lang="en-US" i="1" dirty="0"/>
              <a:t>semantics  </a:t>
            </a:r>
            <a:r>
              <a:rPr lang="en-US" dirty="0"/>
              <a:t>applied </a:t>
            </a:r>
            <a:r>
              <a:rPr lang="en-US" b="1" i="1" dirty="0"/>
              <a:t>using class and id attributes </a:t>
            </a:r>
          </a:p>
          <a:p>
            <a:pPr>
              <a:defRPr/>
            </a:pPr>
            <a:r>
              <a:rPr lang="en-US" sz="1800" b="1" dirty="0">
                <a:solidFill>
                  <a:srgbClr val="C00000"/>
                </a:solidFill>
              </a:rPr>
              <a:t>Header </a:t>
            </a:r>
          </a:p>
          <a:p>
            <a:pPr lvl="1">
              <a:defRPr/>
            </a:pPr>
            <a:r>
              <a:rPr lang="en-US" sz="1800" dirty="0"/>
              <a:t>Header content for a page or a section of page</a:t>
            </a:r>
          </a:p>
          <a:p>
            <a:pPr>
              <a:defRPr/>
            </a:pPr>
            <a:r>
              <a:rPr lang="en-US" sz="1800" b="1" dirty="0">
                <a:solidFill>
                  <a:srgbClr val="C00000"/>
                </a:solidFill>
              </a:rPr>
              <a:t>Footer</a:t>
            </a:r>
          </a:p>
          <a:p>
            <a:pPr lvl="1">
              <a:defRPr/>
            </a:pPr>
            <a:r>
              <a:rPr lang="en-US" sz="1800" dirty="0"/>
              <a:t> 	footer content for a page or a section of the page</a:t>
            </a:r>
          </a:p>
          <a:p>
            <a:pPr>
              <a:defRPr/>
            </a:pPr>
            <a:r>
              <a:rPr lang="en-US" sz="1800" b="1" dirty="0">
                <a:solidFill>
                  <a:srgbClr val="C00000"/>
                </a:solidFill>
              </a:rPr>
              <a:t>Section</a:t>
            </a:r>
          </a:p>
          <a:p>
            <a:pPr lvl="1">
              <a:defRPr/>
            </a:pPr>
            <a:r>
              <a:rPr lang="en-US" sz="1800" dirty="0"/>
              <a:t>A s</a:t>
            </a:r>
            <a:r>
              <a:rPr lang="en-US" sz="1800" b="1" dirty="0">
                <a:solidFill>
                  <a:srgbClr val="336600"/>
                </a:solidFill>
                <a:cs typeface="+mn-cs"/>
              </a:rPr>
              <a:t>ec</a:t>
            </a:r>
            <a:r>
              <a:rPr lang="en-US" sz="1800" dirty="0"/>
              <a:t>tion in a web page</a:t>
            </a:r>
          </a:p>
          <a:p>
            <a:pPr>
              <a:defRPr/>
            </a:pPr>
            <a:r>
              <a:rPr lang="en-US" sz="1800" b="1" dirty="0">
                <a:solidFill>
                  <a:srgbClr val="C00000"/>
                </a:solidFill>
              </a:rPr>
              <a:t>Article</a:t>
            </a:r>
          </a:p>
          <a:p>
            <a:pPr lvl="1">
              <a:defRPr/>
            </a:pPr>
            <a:r>
              <a:rPr lang="en-US" sz="1800" dirty="0"/>
              <a:t>Independent article content</a:t>
            </a:r>
          </a:p>
          <a:p>
            <a:pPr>
              <a:defRPr/>
            </a:pPr>
            <a:r>
              <a:rPr lang="en-US" sz="1800" b="1" dirty="0">
                <a:solidFill>
                  <a:srgbClr val="C00000"/>
                </a:solidFill>
              </a:rPr>
              <a:t>Aside</a:t>
            </a:r>
          </a:p>
          <a:p>
            <a:pPr lvl="1">
              <a:defRPr/>
            </a:pPr>
            <a:r>
              <a:rPr lang="en-US" sz="1800" dirty="0"/>
              <a:t>Related content or pull quotes</a:t>
            </a:r>
          </a:p>
          <a:p>
            <a:pPr>
              <a:defRPr/>
            </a:pPr>
            <a:r>
              <a:rPr lang="en-US" sz="1800" b="1" dirty="0" err="1">
                <a:solidFill>
                  <a:srgbClr val="C00000"/>
                </a:solidFill>
              </a:rPr>
              <a:t>nav</a:t>
            </a:r>
            <a:endParaRPr lang="en-US" sz="1800" b="1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en-US" sz="1800" dirty="0"/>
              <a:t>Navigational aids</a:t>
            </a:r>
            <a:endParaRPr lang="en-US" dirty="0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3" name="Title 1">
            <a:extLst>
              <a:ext uri="{FF2B5EF4-FFF2-40B4-BE49-F238E27FC236}">
                <a16:creationId xmlns:a16="http://schemas.microsoft.com/office/drawing/2014/main" id="{EF47719C-8DB7-AFB1-ED2F-B405437889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Map Example</a:t>
            </a:r>
            <a:endParaRPr lang="en-I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E6342-2770-EE49-D8FE-9B020B2B6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IN" sz="2000" dirty="0" err="1"/>
              <a:t>const</a:t>
            </a:r>
            <a:r>
              <a:rPr lang="en-IN" sz="2000" dirty="0"/>
              <a:t> Link = (</a:t>
            </a:r>
            <a:r>
              <a:rPr lang="en-IN" sz="2000" dirty="0" err="1"/>
              <a:t>eachLink</a:t>
            </a:r>
            <a:r>
              <a:rPr lang="en-IN" sz="2000" dirty="0"/>
              <a:t>) =&gt;{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    return (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        &lt;li&gt; 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&lt;a </a:t>
            </a:r>
            <a:r>
              <a:rPr lang="en-IN" sz="2000" dirty="0" err="1"/>
              <a:t>href</a:t>
            </a:r>
            <a:r>
              <a:rPr lang="en-IN" sz="2000" dirty="0"/>
              <a:t>={</a:t>
            </a:r>
            <a:r>
              <a:rPr lang="en-IN" sz="2000" dirty="0" err="1"/>
              <a:t>eachLink.lnk.link</a:t>
            </a:r>
            <a:r>
              <a:rPr lang="en-IN" sz="2000" dirty="0"/>
              <a:t>}&gt;{</a:t>
            </a:r>
            <a:r>
              <a:rPr lang="en-IN" sz="2000" dirty="0" err="1"/>
              <a:t>eachLink.lnk.linkText</a:t>
            </a:r>
            <a:r>
              <a:rPr lang="en-IN" sz="2000" dirty="0"/>
              <a:t>}&lt;/a&gt;&lt;/li&gt;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    )</a:t>
            </a:r>
          </a:p>
          <a:p>
            <a:pPr marL="0" indent="0">
              <a:buFontTx/>
              <a:buNone/>
              <a:defRPr/>
            </a:pPr>
            <a:r>
              <a:rPr lang="en-IN" dirty="0"/>
              <a:t>  }</a:t>
            </a:r>
          </a:p>
          <a:p>
            <a:pPr marL="0" indent="0">
              <a:buFontTx/>
              <a:buNone/>
              <a:defRPr/>
            </a:pPr>
            <a:endParaRPr lang="en-IN" dirty="0"/>
          </a:p>
          <a:p>
            <a:pPr marL="0" indent="0">
              <a:buFontTx/>
              <a:buNone/>
              <a:defRPr/>
            </a:pPr>
            <a:r>
              <a:rPr lang="en-US" sz="1800" dirty="0"/>
              <a:t>let links =  [            {"link":"home","</a:t>
            </a:r>
            <a:r>
              <a:rPr lang="en-US" sz="1800" dirty="0" err="1"/>
              <a:t>linkText</a:t>
            </a:r>
            <a:r>
              <a:rPr lang="en-US" sz="1800" dirty="0"/>
              <a:t>":"Home"},</a:t>
            </a:r>
          </a:p>
          <a:p>
            <a:pPr marL="0" indent="0">
              <a:buFontTx/>
              <a:buNone/>
              <a:defRPr/>
            </a:pPr>
            <a:r>
              <a:rPr lang="en-US" sz="1800" dirty="0"/>
              <a:t>		 {"link":'contact',"</a:t>
            </a:r>
            <a:r>
              <a:rPr lang="en-US" sz="1800" dirty="0" err="1"/>
              <a:t>linkText</a:t>
            </a:r>
            <a:r>
              <a:rPr lang="en-US" sz="1800" dirty="0"/>
              <a:t>":"Contact"}    ]</a:t>
            </a:r>
          </a:p>
          <a:p>
            <a:pPr marL="0" indent="0">
              <a:buFontTx/>
              <a:buNone/>
              <a:defRPr/>
            </a:pPr>
            <a:endParaRPr lang="en-IN" dirty="0"/>
          </a:p>
          <a:p>
            <a:pPr marL="400050" lvl="1" indent="0">
              <a:buFontTx/>
              <a:buNone/>
              <a:defRPr/>
            </a:pPr>
            <a:r>
              <a:rPr lang="en-IN" sz="2000" b="1" i="1" dirty="0"/>
              <a:t>&lt;</a:t>
            </a:r>
            <a:r>
              <a:rPr lang="en-IN" sz="2000" b="1" i="1" dirty="0" err="1"/>
              <a:t>ul</a:t>
            </a:r>
            <a:r>
              <a:rPr lang="en-IN" sz="2000" b="1" i="1" dirty="0"/>
              <a:t>&gt;&lt;</a:t>
            </a:r>
            <a:r>
              <a:rPr lang="en-IN" sz="2000" b="1" i="1" dirty="0" err="1"/>
              <a:t>NavBar</a:t>
            </a:r>
            <a:r>
              <a:rPr lang="en-IN" sz="2000" b="1" i="1" dirty="0"/>
              <a:t> </a:t>
            </a:r>
            <a:r>
              <a:rPr lang="en-IN" sz="2000" b="1" i="1" dirty="0" err="1"/>
              <a:t>linkInfo</a:t>
            </a:r>
            <a:r>
              <a:rPr lang="en-IN" sz="2000" b="1" i="1" dirty="0"/>
              <a:t>={links}&gt;&lt;/</a:t>
            </a:r>
            <a:r>
              <a:rPr lang="en-IN" sz="2000" b="1" i="1" dirty="0" err="1"/>
              <a:t>NavBar</a:t>
            </a:r>
            <a:r>
              <a:rPr lang="en-IN" sz="2000" b="1" i="1" dirty="0"/>
              <a:t>&gt;&lt;/</a:t>
            </a:r>
            <a:r>
              <a:rPr lang="en-IN" sz="2000" b="1" i="1" dirty="0" err="1"/>
              <a:t>ul</a:t>
            </a:r>
            <a:r>
              <a:rPr lang="en-IN" sz="2000" b="1" i="1" dirty="0"/>
              <a:t>&gt;</a:t>
            </a:r>
          </a:p>
          <a:p>
            <a:pPr marL="0" indent="0">
              <a:buFontTx/>
              <a:buNone/>
              <a:defRPr/>
            </a:pPr>
            <a:br>
              <a:rPr lang="en-IN" dirty="0"/>
            </a:br>
            <a:endParaRPr lang="en-IN" dirty="0"/>
          </a:p>
          <a:p>
            <a:pPr>
              <a:defRPr/>
            </a:pPr>
            <a:endParaRPr lang="en-IN" dirty="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>
            <a:extLst>
              <a:ext uri="{FF2B5EF4-FFF2-40B4-BE49-F238E27FC236}">
                <a16:creationId xmlns:a16="http://schemas.microsoft.com/office/drawing/2014/main" id="{9B59A4EB-9966-34F4-D303-0F99F9BF3B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8229600" cy="609600"/>
          </a:xfrm>
        </p:spPr>
        <p:txBody>
          <a:bodyPr/>
          <a:lstStyle/>
          <a:p>
            <a:r>
              <a:rPr lang="en-US" altLang="en-US"/>
              <a:t>Event Handling</a:t>
            </a:r>
          </a:p>
        </p:txBody>
      </p:sp>
      <p:sp>
        <p:nvSpPr>
          <p:cNvPr id="47107" name="Content Placeholder 2">
            <a:extLst>
              <a:ext uri="{FF2B5EF4-FFF2-40B4-BE49-F238E27FC236}">
                <a16:creationId xmlns:a16="http://schemas.microsoft.com/office/drawing/2014/main" id="{C3247E37-1286-2EAF-6346-0D85A4BDA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dirty="0"/>
              <a:t>Similar to handling events on DOM elements.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Events are named using </a:t>
            </a:r>
            <a:r>
              <a:rPr lang="en-US" sz="2000" b="1" dirty="0" err="1">
                <a:solidFill>
                  <a:srgbClr val="00B050"/>
                </a:solidFill>
              </a:rPr>
              <a:t>camelCase</a:t>
            </a:r>
            <a:r>
              <a:rPr lang="en-US" sz="2000" b="1" dirty="0"/>
              <a:t>, rather than </a:t>
            </a:r>
            <a:r>
              <a:rPr lang="en-US" sz="2000" b="1" dirty="0">
                <a:solidFill>
                  <a:srgbClr val="FF0000"/>
                </a:solidFill>
              </a:rPr>
              <a:t>lowercase</a:t>
            </a:r>
            <a:r>
              <a:rPr lang="en-US" sz="2000" dirty="0"/>
              <a:t>.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With JSX a function is passed as the event handler</a:t>
            </a:r>
          </a:p>
          <a:p>
            <a:pPr>
              <a:defRPr/>
            </a:pPr>
            <a:endParaRPr lang="en-US" b="1" dirty="0"/>
          </a:p>
          <a:p>
            <a:pPr>
              <a:defRPr/>
            </a:pPr>
            <a:r>
              <a:rPr lang="en-US" b="1" dirty="0" err="1"/>
              <a:t>on</a:t>
            </a:r>
            <a:r>
              <a:rPr lang="en-US" b="1" dirty="0" err="1">
                <a:solidFill>
                  <a:srgbClr val="FF0000"/>
                </a:solidFill>
              </a:rPr>
              <a:t>C</a:t>
            </a:r>
            <a:r>
              <a:rPr lang="en-US" b="1" dirty="0" err="1"/>
              <a:t>lick</a:t>
            </a:r>
            <a:endParaRPr lang="en-US" b="1" dirty="0"/>
          </a:p>
          <a:p>
            <a:pPr lvl="1">
              <a:defRPr/>
            </a:pPr>
            <a:r>
              <a:rPr lang="en-US" sz="2000" dirty="0"/>
              <a:t>In react it is used with </a:t>
            </a:r>
            <a:r>
              <a:rPr lang="en-US" sz="2000" dirty="0" err="1"/>
              <a:t>camel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ase</a:t>
            </a:r>
            <a:r>
              <a:rPr lang="en-US" sz="2000" dirty="0"/>
              <a:t> notation.</a:t>
            </a:r>
          </a:p>
          <a:p>
            <a:pPr lvl="1">
              <a:defRPr/>
            </a:pPr>
            <a:r>
              <a:rPr lang="en-US" sz="2000" dirty="0"/>
              <a:t>Event Handler Written as a Arrow Function </a:t>
            </a:r>
          </a:p>
          <a:p>
            <a:pPr>
              <a:defRPr/>
            </a:pPr>
            <a:endParaRPr lang="en-US" dirty="0"/>
          </a:p>
          <a:p>
            <a:pPr lvl="1">
              <a:buFontTx/>
              <a:buNone/>
              <a:defRPr/>
            </a:pPr>
            <a:r>
              <a:rPr lang="en-US" sz="2000" dirty="0"/>
              <a:t>const </a:t>
            </a:r>
            <a:r>
              <a:rPr lang="en-US" sz="2000" b="1" dirty="0" err="1">
                <a:solidFill>
                  <a:schemeClr val="accent3">
                    <a:lumMod val="50000"/>
                  </a:schemeClr>
                </a:solidFill>
              </a:rPr>
              <a:t>handleClick</a:t>
            </a:r>
            <a:r>
              <a:rPr lang="en-US" sz="2000" dirty="0"/>
              <a:t> = (event) =&gt;{</a:t>
            </a:r>
          </a:p>
          <a:p>
            <a:pPr lvl="1">
              <a:buFontTx/>
              <a:buNone/>
              <a:defRPr/>
            </a:pPr>
            <a:r>
              <a:rPr lang="en-US" sz="2000" dirty="0"/>
              <a:t>	console.log(event);</a:t>
            </a:r>
          </a:p>
          <a:p>
            <a:pPr lvl="1">
              <a:buFontTx/>
              <a:buNone/>
              <a:defRPr/>
            </a:pPr>
            <a:r>
              <a:rPr lang="en-US" sz="2000" dirty="0"/>
              <a:t>     console.log('click event fired');</a:t>
            </a:r>
          </a:p>
          <a:p>
            <a:pPr lvl="1">
              <a:buFontTx/>
              <a:buNone/>
              <a:defRPr/>
            </a:pPr>
            <a:r>
              <a:rPr lang="en-US" sz="2000" dirty="0"/>
              <a:t>}</a:t>
            </a:r>
          </a:p>
          <a:p>
            <a:pPr lvl="1">
              <a:buFontTx/>
              <a:buNone/>
              <a:defRPr/>
            </a:pPr>
            <a:r>
              <a:rPr lang="en-US" sz="2000" dirty="0"/>
              <a:t>&lt;button </a:t>
            </a:r>
            <a:r>
              <a:rPr lang="en-US" sz="2000" dirty="0" err="1"/>
              <a:t>onClick</a:t>
            </a:r>
            <a:r>
              <a:rPr lang="en-US" sz="2000" dirty="0"/>
              <a:t>={</a:t>
            </a:r>
            <a:r>
              <a:rPr lang="en-US" sz="2000" b="1" dirty="0" err="1">
                <a:solidFill>
                  <a:schemeClr val="accent3">
                    <a:lumMod val="50000"/>
                  </a:schemeClr>
                </a:solidFill>
              </a:rPr>
              <a:t>handleClick</a:t>
            </a:r>
            <a:r>
              <a:rPr lang="en-US" sz="2000" dirty="0"/>
              <a:t>}&gt;Submit&lt;/button&gt;</a:t>
            </a:r>
          </a:p>
          <a:p>
            <a:pPr lvl="1">
              <a:buFontTx/>
              <a:buNone/>
              <a:defRPr/>
            </a:pPr>
            <a:endParaRPr lang="en-US" sz="2000" dirty="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Title 1">
            <a:extLst>
              <a:ext uri="{FF2B5EF4-FFF2-40B4-BE49-F238E27FC236}">
                <a16:creationId xmlns:a16="http://schemas.microsoft.com/office/drawing/2014/main" id="{252F610E-2A7A-BA05-16A3-EF178F4D5C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Event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37DFD-9AB7-B6A3-1ACB-7990BF2B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US" sz="1800" b="1" i="1" dirty="0">
                <a:solidFill>
                  <a:srgbClr val="C00000"/>
                </a:solidFill>
              </a:rPr>
              <a:t>Synthetic Event</a:t>
            </a:r>
            <a:r>
              <a:rPr lang="en-US" sz="1800" b="1" dirty="0"/>
              <a:t> – </a:t>
            </a:r>
            <a:r>
              <a:rPr lang="en-US" sz="1800" b="1" dirty="0">
                <a:solidFill>
                  <a:srgbClr val="7030A0"/>
                </a:solidFill>
              </a:rPr>
              <a:t>(event)</a:t>
            </a:r>
            <a:r>
              <a:rPr lang="en-US" sz="1800" dirty="0"/>
              <a:t>  is a synthetic event.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A cross-browser wrapper around the browser’s native event.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Events work identically across all browsers.</a:t>
            </a:r>
          </a:p>
          <a:p>
            <a:pPr>
              <a:lnSpc>
                <a:spcPct val="150000"/>
              </a:lnSpc>
              <a:defRPr/>
            </a:pPr>
            <a:endParaRPr lang="en-US" sz="1800" b="1" i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sz="1800" b="1" i="1" dirty="0">
                <a:solidFill>
                  <a:schemeClr val="accent5">
                    <a:lumMod val="50000"/>
                  </a:schemeClr>
                </a:solidFill>
              </a:rPr>
              <a:t>Cannot return false </a:t>
            </a:r>
            <a:r>
              <a:rPr lang="en-US" sz="1800" dirty="0"/>
              <a:t>to prevent default behavior.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Must call </a:t>
            </a:r>
            <a:r>
              <a:rPr lang="en-US" sz="1800" dirty="0" err="1"/>
              <a:t>preventDefault</a:t>
            </a:r>
            <a:r>
              <a:rPr lang="en-US" sz="1800" dirty="0"/>
              <a:t> explicitly. </a:t>
            </a:r>
          </a:p>
          <a:p>
            <a:pPr lvl="1">
              <a:lnSpc>
                <a:spcPct val="150000"/>
              </a:lnSpc>
              <a:defRPr/>
            </a:pPr>
            <a:endParaRPr lang="en-US" sz="1800" dirty="0"/>
          </a:p>
          <a:p>
            <a:pPr>
              <a:defRPr/>
            </a:pPr>
            <a:r>
              <a:rPr lang="en-US" sz="1800" b="1" dirty="0"/>
              <a:t>Passing Arguments to Event Handlers</a:t>
            </a:r>
          </a:p>
          <a:p>
            <a:pPr lvl="1">
              <a:defRPr/>
            </a:pPr>
            <a:r>
              <a:rPr lang="en-US" sz="1800" dirty="0"/>
              <a:t>Can pass extra parameter to an event handler. </a:t>
            </a:r>
          </a:p>
          <a:p>
            <a:pPr>
              <a:defRPr/>
            </a:pPr>
            <a:endParaRPr lang="en-US" sz="1800" dirty="0"/>
          </a:p>
          <a:p>
            <a:pPr>
              <a:defRPr/>
            </a:pPr>
            <a:r>
              <a:rPr lang="en-US" sz="1800" dirty="0"/>
              <a:t>&lt;button </a:t>
            </a:r>
            <a:r>
              <a:rPr lang="en-US" sz="1800" dirty="0" err="1"/>
              <a:t>onClick</a:t>
            </a:r>
            <a:r>
              <a:rPr lang="en-US" sz="1800" dirty="0"/>
              <a:t>={(e) =&gt; </a:t>
            </a:r>
            <a:r>
              <a:rPr lang="en-US" sz="1800" dirty="0" err="1"/>
              <a:t>this.deleteRow</a:t>
            </a:r>
            <a:r>
              <a:rPr lang="en-US" sz="1800" dirty="0"/>
              <a:t>(id, e)}&gt;Delete Row&lt;/button&gt;</a:t>
            </a:r>
          </a:p>
          <a:p>
            <a:pPr lvl="1">
              <a:lnSpc>
                <a:spcPct val="150000"/>
              </a:lnSpc>
              <a:defRPr/>
            </a:pPr>
            <a:endParaRPr lang="en-US" sz="1800" dirty="0"/>
          </a:p>
          <a:p>
            <a:pPr>
              <a:lnSpc>
                <a:spcPct val="150000"/>
              </a:lnSpc>
              <a:buFontTx/>
              <a:buNone/>
              <a:defRPr/>
            </a:pPr>
            <a:br>
              <a:rPr lang="en-US" sz="1800" dirty="0"/>
            </a:br>
            <a:endParaRPr lang="en-US" sz="1800" dirty="0"/>
          </a:p>
          <a:p>
            <a:pPr>
              <a:lnSpc>
                <a:spcPct val="150000"/>
              </a:lnSpc>
              <a:defRPr/>
            </a:pPr>
            <a:endParaRPr lang="en-US" sz="1800" dirty="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>
            <a:extLst>
              <a:ext uri="{FF2B5EF4-FFF2-40B4-BE49-F238E27FC236}">
                <a16:creationId xmlns:a16="http://schemas.microsoft.com/office/drawing/2014/main" id="{88D04562-09B3-5896-3CDC-889DE91DB3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Data and Event Flow</a:t>
            </a:r>
          </a:p>
        </p:txBody>
      </p:sp>
      <p:pic>
        <p:nvPicPr>
          <p:cNvPr id="159746" name="Content Placeholder 3" descr="data-event-flow.png">
            <a:extLst>
              <a:ext uri="{FF2B5EF4-FFF2-40B4-BE49-F238E27FC236}">
                <a16:creationId xmlns:a16="http://schemas.microsoft.com/office/drawing/2014/main" id="{88475997-9736-F8BF-783C-0D83270FDB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3400" y="1143000"/>
            <a:ext cx="7848600" cy="4953000"/>
          </a:xfrm>
        </p:spPr>
      </p:pic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338877-7A44-8C47-2C4E-7995A7FD0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State</a:t>
            </a:r>
          </a:p>
        </p:txBody>
      </p:sp>
      <p:sp>
        <p:nvSpPr>
          <p:cNvPr id="160770" name="Text Placeholder 4">
            <a:extLst>
              <a:ext uri="{FF2B5EF4-FFF2-40B4-BE49-F238E27FC236}">
                <a16:creationId xmlns:a16="http://schemas.microsoft.com/office/drawing/2014/main" id="{32ACBBA7-E90E-582C-14CE-C742A07E80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Title 1">
            <a:extLst>
              <a:ext uri="{FF2B5EF4-FFF2-40B4-BE49-F238E27FC236}">
                <a16:creationId xmlns:a16="http://schemas.microsoft.com/office/drawing/2014/main" id="{8B26E0DF-D931-C991-1FDB-4A3B58FDE1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 Components</a:t>
            </a:r>
          </a:p>
        </p:txBody>
      </p:sp>
      <p:sp>
        <p:nvSpPr>
          <p:cNvPr id="161794" name="Content Placeholder 2">
            <a:extLst>
              <a:ext uri="{FF2B5EF4-FFF2-40B4-BE49-F238E27FC236}">
                <a16:creationId xmlns:a16="http://schemas.microsoft.com/office/drawing/2014/main" id="{C22DA570-EEA4-9A52-FD9E-79B9CC083F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/>
              <a:t>Also Known as Es6 Class  component</a:t>
            </a:r>
          </a:p>
          <a:p>
            <a:endParaRPr lang="en-US" altLang="en-US" sz="1800" i="1"/>
          </a:p>
          <a:p>
            <a:r>
              <a:rPr lang="en-US" altLang="en-US" sz="1800" i="1"/>
              <a:t>In addition to the data passed to components as props, </a:t>
            </a:r>
          </a:p>
          <a:p>
            <a:pPr lvl="1"/>
            <a:r>
              <a:rPr lang="en-US" altLang="en-US" sz="1800" i="1"/>
              <a:t>components can also have a private state, which can change over time.</a:t>
            </a:r>
          </a:p>
          <a:p>
            <a:pPr lvl="1"/>
            <a:endParaRPr lang="en-US" altLang="en-US" sz="1800" i="1"/>
          </a:p>
          <a:p>
            <a:r>
              <a:rPr lang="en-US" altLang="en-US" sz="1800" b="1"/>
              <a:t>State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Used to track changes within a component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Accessed with </a:t>
            </a:r>
            <a:r>
              <a:rPr lang="en-US" altLang="en-US" sz="1800" b="1"/>
              <a:t>this</a:t>
            </a:r>
            <a:r>
              <a:rPr lang="en-US" altLang="en-US" sz="1800"/>
              <a:t> reference, e.g., </a:t>
            </a:r>
            <a:r>
              <a:rPr lang="en-US" altLang="en-US" sz="1800" b="1"/>
              <a:t>this.state</a:t>
            </a:r>
            <a:r>
              <a:rPr lang="en-US" altLang="en-US" sz="1800"/>
              <a:t>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Can render </a:t>
            </a:r>
            <a:r>
              <a:rPr lang="en-US" altLang="en-US" sz="1800" b="1"/>
              <a:t>this.state</a:t>
            </a:r>
            <a:r>
              <a:rPr lang="en-US" altLang="en-US" sz="1800"/>
              <a:t> inside </a:t>
            </a:r>
            <a:r>
              <a:rPr lang="en-US" altLang="en-US" sz="1800" b="1"/>
              <a:t>render()</a:t>
            </a:r>
            <a:r>
              <a:rPr lang="en-US" altLang="en-US" sz="1800"/>
              <a:t>. 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Must set a default state for the component else it will set to null.</a:t>
            </a:r>
          </a:p>
          <a:p>
            <a:pPr lvl="1"/>
            <a:r>
              <a:rPr lang="en-US" altLang="en-US" sz="1800" b="1" i="1"/>
              <a:t>It should only be set on the top level element, to ensures that data flows one way </a:t>
            </a:r>
          </a:p>
          <a:p>
            <a:r>
              <a:rPr lang="en-US" altLang="en-US" sz="1800" b="1" i="1"/>
              <a:t>.</a:t>
            </a:r>
          </a:p>
          <a:p>
            <a:pPr lvl="1">
              <a:lnSpc>
                <a:spcPct val="150000"/>
              </a:lnSpc>
            </a:pPr>
            <a:endParaRPr lang="en-US" altLang="en-US" sz="18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>
            <a:extLst>
              <a:ext uri="{FF2B5EF4-FFF2-40B4-BE49-F238E27FC236}">
                <a16:creationId xmlns:a16="http://schemas.microsoft.com/office/drawing/2014/main" id="{688579DE-748C-ABBC-CE79-7EA67D3BCA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34963"/>
            <a:ext cx="8229600" cy="731837"/>
          </a:xfrm>
        </p:spPr>
        <p:txBody>
          <a:bodyPr/>
          <a:lstStyle/>
          <a:p>
            <a:r>
              <a:rPr lang="en-US" altLang="en-US"/>
              <a:t>Component Constructor</a:t>
            </a:r>
          </a:p>
        </p:txBody>
      </p:sp>
      <p:sp>
        <p:nvSpPr>
          <p:cNvPr id="130051" name="Content Placeholder 2">
            <a:extLst>
              <a:ext uri="{FF2B5EF4-FFF2-40B4-BE49-F238E27FC236}">
                <a16:creationId xmlns:a16="http://schemas.microsoft.com/office/drawing/2014/main" id="{8B526A1D-A0A2-4AB7-80CF-AC680ED17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800" dirty="0"/>
              <a:t>State full component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b="1" dirty="0">
                <a:solidFill>
                  <a:srgbClr val="00B050"/>
                </a:solidFill>
              </a:rPr>
              <a:t>MAY have a constructor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b="1" dirty="0">
                <a:solidFill>
                  <a:srgbClr val="BC0411"/>
                </a:solidFill>
              </a:rPr>
              <a:t>MUST have render() method</a:t>
            </a:r>
          </a:p>
          <a:p>
            <a:pPr>
              <a:defRPr/>
            </a:pPr>
            <a:r>
              <a:rPr lang="en-US" sz="1800" b="1" dirty="0"/>
              <a:t>Constructor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Constructor Should have a call to </a:t>
            </a:r>
            <a:r>
              <a:rPr lang="en-US" sz="1800" i="1" dirty="0"/>
              <a:t>super(props)</a:t>
            </a:r>
            <a:r>
              <a:rPr lang="en-US" sz="1800" dirty="0"/>
              <a:t>.</a:t>
            </a:r>
          </a:p>
          <a:p>
            <a:pPr lvl="2">
              <a:lnSpc>
                <a:spcPct val="150000"/>
              </a:lnSpc>
              <a:defRPr/>
            </a:pPr>
            <a:r>
              <a:rPr lang="en-US" sz="1800" dirty="0"/>
              <a:t>Allows access to “</a:t>
            </a:r>
            <a:r>
              <a:rPr lang="en-US" sz="1800" b="1" i="1" dirty="0"/>
              <a:t>props</a:t>
            </a:r>
            <a:r>
              <a:rPr lang="en-US" sz="1800" b="1" dirty="0"/>
              <a:t> object”</a:t>
            </a:r>
            <a:r>
              <a:rPr lang="en-US" sz="1800" dirty="0"/>
              <a:t> inside the </a:t>
            </a:r>
            <a:r>
              <a:rPr lang="en-US" sz="1800" i="1" dirty="0"/>
              <a:t>constructor</a:t>
            </a:r>
            <a:r>
              <a:rPr lang="en-US" sz="1800" dirty="0"/>
              <a:t>.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b="1" i="1" dirty="0"/>
              <a:t>Components State is initialized in constructor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constructor(</a:t>
            </a:r>
            <a:r>
              <a:rPr lang="en-US" sz="1800" b="1" dirty="0">
                <a:solidFill>
                  <a:srgbClr val="FF0000"/>
                </a:solidFill>
              </a:rPr>
              <a:t>props</a:t>
            </a: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) {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	super(</a:t>
            </a:r>
            <a:r>
              <a:rPr lang="en-US" sz="1800" b="1" dirty="0">
                <a:solidFill>
                  <a:srgbClr val="FF0000"/>
                </a:solidFill>
              </a:rPr>
              <a:t>props</a:t>
            </a: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);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			</a:t>
            </a:r>
            <a:r>
              <a:rPr lang="en-US" sz="1800" b="1" dirty="0" err="1"/>
              <a:t>this</a:t>
            </a:r>
            <a:r>
              <a:rPr lang="en-US" sz="1800" b="1" dirty="0" err="1">
                <a:solidFill>
                  <a:schemeClr val="accent6">
                    <a:lumMod val="50000"/>
                  </a:schemeClr>
                </a:solidFill>
              </a:rPr>
              <a:t>.</a:t>
            </a:r>
            <a:r>
              <a:rPr lang="en-US" sz="1800" b="1" dirty="0" err="1">
                <a:solidFill>
                  <a:schemeClr val="bg1">
                    <a:lumMod val="50000"/>
                  </a:schemeClr>
                </a:solidFill>
              </a:rPr>
              <a:t>state</a:t>
            </a: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 = {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			    </a:t>
            </a:r>
            <a:r>
              <a:rPr lang="en-US" sz="1800" b="1" dirty="0">
                <a:solidFill>
                  <a:srgbClr val="0070C0"/>
                </a:solidFill>
              </a:rPr>
              <a:t>count</a:t>
            </a: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 : 1   } 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</a:rPr>
              <a:t>    }</a:t>
            </a:r>
          </a:p>
          <a:p>
            <a:pPr lvl="1">
              <a:lnSpc>
                <a:spcPct val="150000"/>
              </a:lnSpc>
              <a:defRPr/>
            </a:pPr>
            <a:endParaRPr lang="en-US" sz="1800" dirty="0"/>
          </a:p>
          <a:p>
            <a:pPr lvl="2">
              <a:lnSpc>
                <a:spcPct val="150000"/>
              </a:lnSpc>
              <a:defRPr/>
            </a:pPr>
            <a:endParaRPr lang="en-US" sz="1800" dirty="0"/>
          </a:p>
          <a:p>
            <a:pPr>
              <a:defRPr/>
            </a:pPr>
            <a:endParaRPr lang="en-US" sz="1800" i="1" dirty="0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1" name="Title 1">
            <a:extLst>
              <a:ext uri="{FF2B5EF4-FFF2-40B4-BE49-F238E27FC236}">
                <a16:creationId xmlns:a16="http://schemas.microsoft.com/office/drawing/2014/main" id="{A7D17962-0F59-0289-961D-C495C0E3C1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setState()</a:t>
            </a:r>
          </a:p>
        </p:txBody>
      </p:sp>
      <p:sp>
        <p:nvSpPr>
          <p:cNvPr id="163842" name="Content Placeholder 2">
            <a:extLst>
              <a:ext uri="{FF2B5EF4-FFF2-40B4-BE49-F238E27FC236}">
                <a16:creationId xmlns:a16="http://schemas.microsoft.com/office/drawing/2014/main" id="{E06F2C7B-0EC6-8A16-B1B6-C4FA08395D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 React  function. It is accessible within the component </a:t>
            </a:r>
          </a:p>
          <a:p>
            <a:endParaRPr lang="en-US" altLang="en-US"/>
          </a:p>
          <a:p>
            <a:r>
              <a:rPr lang="en-US" altLang="en-US"/>
              <a:t>It updates the </a:t>
            </a:r>
            <a:r>
              <a:rPr lang="en-US" altLang="en-US" b="1"/>
              <a:t>state</a:t>
            </a:r>
            <a:r>
              <a:rPr lang="en-US" altLang="en-US"/>
              <a:t> which then triggers the </a:t>
            </a:r>
            <a:r>
              <a:rPr lang="en-US" altLang="en-US" b="1"/>
              <a:t>render</a:t>
            </a:r>
            <a:r>
              <a:rPr lang="en-US" altLang="en-US"/>
              <a:t>-ing of the component with the updated state data.</a:t>
            </a:r>
          </a:p>
          <a:p>
            <a:endParaRPr lang="en-US" altLang="en-US"/>
          </a:p>
          <a:p>
            <a:r>
              <a:rPr lang="en-US" altLang="en-US"/>
              <a:t>Methods takes  </a:t>
            </a:r>
            <a:r>
              <a:rPr lang="en-US" altLang="en-US" b="1" i="1"/>
              <a:t>an object</a:t>
            </a:r>
            <a:r>
              <a:rPr lang="en-US" altLang="en-US"/>
              <a:t> containing part(s) of the state to update.</a:t>
            </a:r>
          </a:p>
          <a:p>
            <a:endParaRPr lang="en-US" altLang="en-US"/>
          </a:p>
          <a:p>
            <a:pPr lvl="2">
              <a:buFontTx/>
              <a:buNone/>
            </a:pPr>
            <a:r>
              <a:rPr lang="en-US" altLang="en-US" sz="2000"/>
              <a:t>constructor(props) {</a:t>
            </a:r>
          </a:p>
          <a:p>
            <a:pPr lvl="3">
              <a:buFontTx/>
              <a:buNone/>
            </a:pPr>
            <a:r>
              <a:rPr lang="en-US" altLang="en-US"/>
              <a:t>this.state ={</a:t>
            </a:r>
          </a:p>
          <a:p>
            <a:pPr lvl="3">
              <a:buFontTx/>
              <a:buNone/>
            </a:pPr>
            <a:r>
              <a:rPr lang="en-US" altLang="en-US" b="1">
                <a:solidFill>
                  <a:srgbClr val="FF0000"/>
                </a:solidFill>
              </a:rPr>
              <a:t>count</a:t>
            </a:r>
            <a:r>
              <a:rPr lang="en-US" altLang="en-US"/>
              <a:t> : 1</a:t>
            </a:r>
          </a:p>
          <a:p>
            <a:pPr lvl="3">
              <a:buFontTx/>
              <a:buNone/>
            </a:pPr>
            <a:r>
              <a:rPr lang="en-US" altLang="en-US"/>
              <a:t>}</a:t>
            </a:r>
          </a:p>
          <a:p>
            <a:pPr lvl="2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 this.setState({</a:t>
            </a:r>
            <a:r>
              <a:rPr lang="en-US" altLang="en-US" sz="2000" b="1">
                <a:solidFill>
                  <a:srgbClr val="FF0000"/>
                </a:solidFill>
              </a:rPr>
              <a:t>count</a:t>
            </a:r>
            <a:r>
              <a:rPr lang="en-US" altLang="en-US" sz="2000"/>
              <a:t>:this.state.</a:t>
            </a:r>
            <a:r>
              <a:rPr lang="en-US" altLang="en-US" sz="2000" b="1">
                <a:solidFill>
                  <a:srgbClr val="FF0000"/>
                </a:solidFill>
              </a:rPr>
              <a:t>count</a:t>
            </a:r>
            <a:r>
              <a:rPr lang="en-US" altLang="en-US" sz="2000"/>
              <a:t>+1});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Title 1">
            <a:extLst>
              <a:ext uri="{FF2B5EF4-FFF2-40B4-BE49-F238E27FC236}">
                <a16:creationId xmlns:a16="http://schemas.microsoft.com/office/drawing/2014/main" id="{AD62E212-46CD-3B75-8013-F633F34B60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 Components</a:t>
            </a:r>
          </a:p>
        </p:txBody>
      </p:sp>
      <p:sp>
        <p:nvSpPr>
          <p:cNvPr id="45059" name="Content Placeholder 2">
            <a:extLst>
              <a:ext uri="{FF2B5EF4-FFF2-40B4-BE49-F238E27FC236}">
                <a16:creationId xmlns:a16="http://schemas.microsoft.com/office/drawing/2014/main" id="{87AC5512-4E1C-1987-6ECD-6464DA7D8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800" b="1" dirty="0"/>
              <a:t>Render()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Should occur Only once in each component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Will return the HTML representation of the component as a DOM node.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HTML tags must be enclosed in an enclosing tag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1800" dirty="0"/>
              <a:t>Called whenever state or props changes. </a:t>
            </a:r>
          </a:p>
          <a:p>
            <a:pPr lvl="1">
              <a:buFontTx/>
              <a:buNone/>
              <a:defRPr/>
            </a:pPr>
            <a:r>
              <a:rPr lang="en-US" sz="1800" b="1" dirty="0">
                <a:solidFill>
                  <a:srgbClr val="FF0000"/>
                </a:solidFill>
              </a:rPr>
              <a:t>render()</a:t>
            </a:r>
            <a:r>
              <a:rPr lang="en-US" sz="1800" dirty="0"/>
              <a:t> {</a:t>
            </a:r>
          </a:p>
          <a:p>
            <a:pPr lvl="2">
              <a:buFontTx/>
              <a:buNone/>
              <a:defRPr/>
            </a:pPr>
            <a:r>
              <a:rPr lang="en-US" sz="1800" b="1" dirty="0">
                <a:solidFill>
                  <a:srgbClr val="002060"/>
                </a:solidFill>
              </a:rPr>
              <a:t>return</a:t>
            </a:r>
            <a:r>
              <a:rPr lang="en-US" sz="1800" dirty="0"/>
              <a:t> (</a:t>
            </a:r>
          </a:p>
          <a:p>
            <a:pPr lvl="2">
              <a:buFontTx/>
              <a:buNone/>
              <a:defRPr/>
            </a:pPr>
            <a:r>
              <a:rPr lang="en-US" sz="1800" b="1" dirty="0">
                <a:solidFill>
                  <a:srgbClr val="C00000"/>
                </a:solidFill>
              </a:rPr>
              <a:t>&lt;div &gt;</a:t>
            </a:r>
          </a:p>
          <a:p>
            <a:pPr lvl="2">
              <a:buFontTx/>
              <a:buNone/>
              <a:defRPr/>
            </a:pPr>
            <a:r>
              <a:rPr lang="en-US" sz="1800" dirty="0"/>
              <a:t>   </a:t>
            </a:r>
            <a:r>
              <a:rPr lang="en-US" sz="1800" b="1" dirty="0"/>
              <a:t>&lt;</a:t>
            </a:r>
            <a:r>
              <a:rPr lang="en-US" sz="1800" b="1" dirty="0" err="1"/>
              <a:t>img</a:t>
            </a:r>
            <a:r>
              <a:rPr lang="en-US" sz="1800" b="1" dirty="0"/>
              <a:t> </a:t>
            </a:r>
            <a:r>
              <a:rPr lang="en-US" sz="1800" b="1" dirty="0" err="1">
                <a:solidFill>
                  <a:schemeClr val="accent6">
                    <a:lumMod val="50000"/>
                  </a:schemeClr>
                </a:solidFill>
              </a:rPr>
              <a:t>onClick</a:t>
            </a:r>
            <a:r>
              <a:rPr lang="en-US" sz="1800" b="1" dirty="0"/>
              <a:t>={</a:t>
            </a:r>
            <a:r>
              <a:rPr lang="en-US" sz="1800" b="1" dirty="0" err="1">
                <a:solidFill>
                  <a:schemeClr val="bg1">
                    <a:lumMod val="50000"/>
                  </a:schemeClr>
                </a:solidFill>
              </a:rPr>
              <a:t>this.countClap</a:t>
            </a:r>
            <a:r>
              <a:rPr lang="en-US" sz="1800" b="1" dirty="0"/>
              <a:t>} </a:t>
            </a:r>
            <a:r>
              <a:rPr lang="en-US" sz="1800" b="1" dirty="0" err="1"/>
              <a:t>src</a:t>
            </a:r>
            <a:r>
              <a:rPr lang="en-US" sz="1800" b="1" dirty="0"/>
              <a:t>='images/clap.png‘ /&gt;</a:t>
            </a:r>
          </a:p>
          <a:p>
            <a:pPr lvl="2">
              <a:buFontTx/>
              <a:buNone/>
              <a:defRPr/>
            </a:pPr>
            <a:r>
              <a:rPr lang="en-US" sz="1800" b="1" dirty="0"/>
              <a:t>   &lt;div&gt;{</a:t>
            </a:r>
            <a:r>
              <a:rPr lang="en-US" sz="1800" b="1" dirty="0" err="1">
                <a:solidFill>
                  <a:srgbClr val="00B0F0"/>
                </a:solidFill>
              </a:rPr>
              <a:t>this.state.count</a:t>
            </a:r>
            <a:r>
              <a:rPr lang="en-US" sz="1800" b="1" dirty="0"/>
              <a:t>} claps&lt;/div&gt;</a:t>
            </a:r>
            <a:r>
              <a:rPr lang="en-US" sz="1800" dirty="0"/>
              <a:t> </a:t>
            </a:r>
          </a:p>
          <a:p>
            <a:pPr lvl="2">
              <a:buFontTx/>
              <a:buNone/>
              <a:defRPr/>
            </a:pPr>
            <a:r>
              <a:rPr lang="en-US" sz="1800" b="1" dirty="0">
                <a:solidFill>
                  <a:srgbClr val="C00000"/>
                </a:solidFill>
              </a:rPr>
              <a:t>&lt;/div&gt;</a:t>
            </a:r>
          </a:p>
          <a:p>
            <a:pPr lvl="2">
              <a:buFontTx/>
              <a:buNone/>
              <a:defRPr/>
            </a:pPr>
            <a:r>
              <a:rPr lang="en-US" sz="1800" dirty="0"/>
              <a:t>);</a:t>
            </a:r>
          </a:p>
          <a:p>
            <a:pPr lvl="1">
              <a:buFontTx/>
              <a:buNone/>
              <a:defRPr/>
            </a:pPr>
            <a:r>
              <a:rPr lang="en-US" sz="1800" dirty="0"/>
              <a:t>}  }</a:t>
            </a:r>
          </a:p>
          <a:p>
            <a:pPr lvl="1">
              <a:lnSpc>
                <a:spcPct val="150000"/>
              </a:lnSpc>
              <a:defRPr/>
            </a:pPr>
            <a:endParaRPr lang="en-US" sz="1800" dirty="0"/>
          </a:p>
          <a:p>
            <a:pPr lvl="1">
              <a:lnSpc>
                <a:spcPct val="150000"/>
              </a:lnSpc>
              <a:defRPr/>
            </a:pPr>
            <a:endParaRPr lang="en-US" sz="1800" dirty="0"/>
          </a:p>
          <a:p>
            <a:pPr>
              <a:defRPr/>
            </a:pPr>
            <a:endParaRPr lang="en-US" sz="1800" dirty="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Title 1">
            <a:extLst>
              <a:ext uri="{FF2B5EF4-FFF2-40B4-BE49-F238E27FC236}">
                <a16:creationId xmlns:a16="http://schemas.microsoft.com/office/drawing/2014/main" id="{90BDF850-AB3C-4EBC-4876-DF774BF108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 Components</a:t>
            </a:r>
          </a:p>
        </p:txBody>
      </p:sp>
      <p:sp>
        <p:nvSpPr>
          <p:cNvPr id="165890" name="Content Placeholder 2">
            <a:extLst>
              <a:ext uri="{FF2B5EF4-FFF2-40B4-BE49-F238E27FC236}">
                <a16:creationId xmlns:a16="http://schemas.microsoft.com/office/drawing/2014/main" id="{E34CFB59-F7C6-5558-4E05-09C720577B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Tx/>
              <a:buNone/>
            </a:pPr>
            <a:r>
              <a:rPr lang="en-US" altLang="en-US" sz="1800"/>
              <a:t>class BlogWithClap extends React.Component {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constructor(props) {</a:t>
            </a:r>
          </a:p>
          <a:p>
            <a:pPr lvl="1">
              <a:buFontTx/>
              <a:buNone/>
            </a:pPr>
            <a:r>
              <a:rPr lang="en-US" altLang="en-US" sz="1800"/>
              <a:t>super(props);</a:t>
            </a:r>
          </a:p>
          <a:p>
            <a:pPr lvl="1">
              <a:buFontTx/>
              <a:buNone/>
            </a:pPr>
            <a:r>
              <a:rPr lang="en-US" altLang="en-US" sz="1800"/>
              <a:t>	this.state = {</a:t>
            </a:r>
          </a:p>
          <a:p>
            <a:pPr lvl="1">
              <a:buFontTx/>
              <a:buNone/>
            </a:pPr>
            <a:r>
              <a:rPr lang="en-US" altLang="en-US" sz="1800"/>
              <a:t>	count : 1</a:t>
            </a:r>
          </a:p>
          <a:p>
            <a:pPr lvl="1">
              <a:buFontTx/>
              <a:buNone/>
            </a:pPr>
            <a:r>
              <a:rPr lang="en-US" altLang="en-US" sz="1800"/>
              <a:t>	}</a:t>
            </a:r>
          </a:p>
          <a:p>
            <a:pPr lvl="1">
              <a:buFontTx/>
              <a:buNone/>
            </a:pPr>
            <a:r>
              <a:rPr lang="en-US" altLang="en-US" sz="1800"/>
              <a:t>}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countClap = ()=&gt;{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   this.setState( {count :this.state.count+1});</a:t>
            </a:r>
          </a:p>
          <a:p>
            <a:pPr lvl="1">
              <a:buFontTx/>
              <a:buNone/>
            </a:pPr>
            <a:endParaRPr lang="en-US" altLang="en-US" sz="1800"/>
          </a:p>
          <a:p>
            <a:pPr lvl="1">
              <a:buFontTx/>
              <a:buNone/>
            </a:pPr>
            <a:r>
              <a:rPr lang="en-US" altLang="en-US" sz="1800"/>
              <a:t>}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A77CF924-98C4-E4ED-A2B0-CA18034B4A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Advantage of Semantic Markup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A6262627-2086-5F21-6447-FA50347C28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002060"/>
                </a:solidFill>
              </a:rPr>
              <a:t>Search engine optimization </a:t>
            </a:r>
          </a:p>
          <a:p>
            <a:pPr lvl="1"/>
            <a:r>
              <a:rPr lang="en-US" altLang="en-US" sz="2000"/>
              <a:t>keywords in headings have more weight, </a:t>
            </a:r>
          </a:p>
          <a:p>
            <a:r>
              <a:rPr lang="en-US" altLang="en-US" b="1">
                <a:solidFill>
                  <a:srgbClr val="002060"/>
                </a:solidFill>
              </a:rPr>
              <a:t>Accessibility </a:t>
            </a:r>
          </a:p>
          <a:p>
            <a:pPr lvl="1"/>
            <a:r>
              <a:rPr lang="en-US" altLang="en-US" sz="2000"/>
              <a:t>screen readers use heading elements as navigational signposts </a:t>
            </a:r>
          </a:p>
          <a:p>
            <a:r>
              <a:rPr lang="en-US" altLang="en-US" b="1">
                <a:solidFill>
                  <a:srgbClr val="002060"/>
                </a:solidFill>
              </a:rPr>
              <a:t>Development </a:t>
            </a:r>
          </a:p>
          <a:p>
            <a:pPr lvl="1"/>
            <a:r>
              <a:rPr lang="en-US" altLang="en-US" sz="2000"/>
              <a:t>it is a lot trickier to target elements with styles and scripts when you don't use proper semantic elements</a:t>
            </a:r>
          </a:p>
          <a:p>
            <a:r>
              <a:rPr lang="en-US" altLang="en-US" b="1">
                <a:solidFill>
                  <a:srgbClr val="002060"/>
                </a:solidFill>
              </a:rPr>
              <a:t>Lightweight</a:t>
            </a:r>
          </a:p>
          <a:p>
            <a:pPr lvl="1"/>
            <a:r>
              <a:rPr lang="en-US" altLang="en-US" sz="2000"/>
              <a:t>removing all those nested &lt;divs&gt; and other spaghetti code. </a:t>
            </a:r>
          </a:p>
          <a:p>
            <a:endParaRPr lang="en-US" altLang="en-US" b="1"/>
          </a:p>
          <a:p>
            <a:r>
              <a:rPr lang="en-US" altLang="en-US" b="1"/>
              <a:t>This makes file sizes smaller and coding easier. </a:t>
            </a:r>
          </a:p>
          <a:p>
            <a:endParaRPr lang="en-US" altLang="en-US" b="1"/>
          </a:p>
          <a:p>
            <a:endParaRPr lang="en-US" alt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Title 1">
            <a:extLst>
              <a:ext uri="{FF2B5EF4-FFF2-40B4-BE49-F238E27FC236}">
                <a16:creationId xmlns:a16="http://schemas.microsoft.com/office/drawing/2014/main" id="{7BFF4E43-A467-12B9-3095-8566FB6A46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 Components</a:t>
            </a:r>
          </a:p>
        </p:txBody>
      </p:sp>
      <p:sp>
        <p:nvSpPr>
          <p:cNvPr id="166914" name="Content Placeholder 2">
            <a:extLst>
              <a:ext uri="{FF2B5EF4-FFF2-40B4-BE49-F238E27FC236}">
                <a16:creationId xmlns:a16="http://schemas.microsoft.com/office/drawing/2014/main" id="{A19F15DE-48D3-A55A-6467-7780BDCF0B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Tx/>
              <a:buNone/>
            </a:pPr>
            <a:r>
              <a:rPr lang="en-US" altLang="en-US" sz="2000"/>
              <a:t>render() {</a:t>
            </a:r>
          </a:p>
          <a:p>
            <a:pPr lvl="1">
              <a:buFontTx/>
              <a:buNone/>
            </a:pPr>
            <a:r>
              <a:rPr lang="en-US" altLang="en-US" sz="2000"/>
              <a:t>return (</a:t>
            </a:r>
          </a:p>
          <a:p>
            <a:pPr lvl="1">
              <a:buFontTx/>
              <a:buNone/>
            </a:pPr>
            <a:r>
              <a:rPr lang="en-US" altLang="en-US" sz="2000"/>
              <a:t>&lt;div &gt;</a:t>
            </a:r>
          </a:p>
          <a:p>
            <a:pPr lvl="1">
              <a:buFontTx/>
              <a:buNone/>
            </a:pPr>
            <a:r>
              <a:rPr lang="en-US" altLang="en-US" sz="2000"/>
              <a:t>&lt;img onClick={this.countClap} src='images/clap.png' className="icons rounded-circle" alt="clap icon"&gt;&lt;/img&gt;</a:t>
            </a:r>
          </a:p>
          <a:p>
            <a:pPr lvl="1">
              <a:buFontTx/>
              <a:buNone/>
            </a:pPr>
            <a:r>
              <a:rPr lang="en-US" altLang="en-US" sz="2000"/>
              <a:t>&lt;div&gt;{this.state.count} claps&lt;/div&gt; </a:t>
            </a:r>
          </a:p>
          <a:p>
            <a:pPr lvl="1">
              <a:buFontTx/>
              <a:buNone/>
            </a:pPr>
            <a:r>
              <a:rPr lang="en-US" altLang="en-US" sz="2000"/>
              <a:t>&lt;/div&gt;</a:t>
            </a:r>
          </a:p>
          <a:p>
            <a:pPr lvl="1">
              <a:buFontTx/>
              <a:buNone/>
            </a:pPr>
            <a:r>
              <a:rPr lang="en-US" altLang="en-US" sz="2000"/>
              <a:t>);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export default BlogWithClap;</a:t>
            </a:r>
          </a:p>
          <a:p>
            <a:pPr lvl="1">
              <a:buFontTx/>
              <a:buNone/>
            </a:pPr>
            <a:endParaRPr lang="en-US" altLang="en-US" sz="2000"/>
          </a:p>
          <a:p>
            <a:endParaRPr lang="en-US" alt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>
            <a:extLst>
              <a:ext uri="{FF2B5EF4-FFF2-40B4-BE49-F238E27FC236}">
                <a16:creationId xmlns:a16="http://schemas.microsoft.com/office/drawing/2014/main" id="{CB2C6C10-FDAA-E9C8-5702-6731EF14CA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Props vs state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67938" name="Content Placeholder 3">
            <a:extLst>
              <a:ext uri="{FF2B5EF4-FFF2-40B4-BE49-F238E27FC236}">
                <a16:creationId xmlns:a16="http://schemas.microsoft.com/office/drawing/2014/main" id="{29564D61-ECFD-7278-7079-90633C96AA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r>
              <a:rPr lang="en-US" altLang="en-US" b="1"/>
              <a:t>props:</a:t>
            </a:r>
          </a:p>
          <a:p>
            <a:pPr lvl="1"/>
            <a:r>
              <a:rPr lang="en-US" altLang="en-US" sz="2000"/>
              <a:t>updating from parent component</a:t>
            </a:r>
          </a:p>
          <a:p>
            <a:pPr lvl="1"/>
            <a:r>
              <a:rPr lang="en-US" altLang="en-US" sz="2000"/>
              <a:t>could pass from parent to child component</a:t>
            </a:r>
          </a:p>
          <a:p>
            <a:pPr lvl="1"/>
            <a:r>
              <a:rPr lang="en-US" altLang="en-US" sz="2000"/>
              <a:t>arguments, or inputs to a component; </a:t>
            </a:r>
          </a:p>
          <a:p>
            <a:pPr lvl="1"/>
            <a:r>
              <a:rPr lang="en-US" altLang="en-US" sz="2000"/>
              <a:t>do not change</a:t>
            </a:r>
          </a:p>
          <a:p>
            <a:pPr lvl="1"/>
            <a:endParaRPr lang="en-US" altLang="en-US" sz="2000"/>
          </a:p>
          <a:p>
            <a:r>
              <a:rPr lang="en-US" altLang="en-US" b="1"/>
              <a:t>State</a:t>
            </a:r>
          </a:p>
          <a:p>
            <a:pPr lvl="1"/>
            <a:r>
              <a:rPr lang="en-US" altLang="en-US" sz="2000"/>
              <a:t>Initial value from parent</a:t>
            </a:r>
          </a:p>
          <a:p>
            <a:pPr lvl="1"/>
            <a:r>
              <a:rPr lang="en-US" altLang="en-US" sz="2000"/>
              <a:t>contained within a component; </a:t>
            </a:r>
          </a:p>
          <a:p>
            <a:pPr lvl="1"/>
            <a:r>
              <a:rPr lang="en-US" altLang="en-US" sz="2000"/>
              <a:t>used to track changes within a component </a:t>
            </a:r>
          </a:p>
          <a:p>
            <a:pPr lvl="1"/>
            <a:endParaRPr lang="en-US" altLang="en-US" sz="2000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7AE452-DA06-3AC5-09B4-85757E1CD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hooks</a:t>
            </a:r>
          </a:p>
        </p:txBody>
      </p:sp>
      <p:sp>
        <p:nvSpPr>
          <p:cNvPr id="168962" name="Text Placeholder 4">
            <a:extLst>
              <a:ext uri="{FF2B5EF4-FFF2-40B4-BE49-F238E27FC236}">
                <a16:creationId xmlns:a16="http://schemas.microsoft.com/office/drawing/2014/main" id="{9CD39327-B315-105E-76D0-FC37700BB0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>
            <a:extLst>
              <a:ext uri="{FF2B5EF4-FFF2-40B4-BE49-F238E27FC236}">
                <a16:creationId xmlns:a16="http://schemas.microsoft.com/office/drawing/2014/main" id="{D1699DA2-572E-EFF6-7D49-44F0260E5F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Hooks</a:t>
            </a:r>
          </a:p>
        </p:txBody>
      </p:sp>
      <p:sp>
        <p:nvSpPr>
          <p:cNvPr id="169986" name="Content Placeholder 2">
            <a:extLst>
              <a:ext uri="{FF2B5EF4-FFF2-40B4-BE49-F238E27FC236}">
                <a16:creationId xmlns:a16="http://schemas.microsoft.com/office/drawing/2014/main" id="{B259C7CB-E457-563E-5EB4-149D90D27E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New addition in React 16.8. </a:t>
            </a:r>
          </a:p>
          <a:p>
            <a:endParaRPr lang="en-US" altLang="en-US"/>
          </a:p>
          <a:p>
            <a:r>
              <a:rPr lang="en-US" altLang="en-US"/>
              <a:t>Using state and other React features without writing a class.</a:t>
            </a:r>
          </a:p>
          <a:p>
            <a:endParaRPr lang="en-US" altLang="en-US" i="1"/>
          </a:p>
          <a:p>
            <a:r>
              <a:rPr lang="en-US" altLang="en-US"/>
              <a:t>React has number of pre-defined hooks. </a:t>
            </a:r>
          </a:p>
          <a:p>
            <a:endParaRPr lang="en-US" altLang="en-US"/>
          </a:p>
          <a:p>
            <a:r>
              <a:rPr lang="en-US" altLang="en-US"/>
              <a:t>The most important are useState and useEffect. </a:t>
            </a:r>
          </a:p>
          <a:p>
            <a:endParaRPr lang="en-US" altLang="en-US" i="1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itle 1">
            <a:extLst>
              <a:ext uri="{FF2B5EF4-FFF2-40B4-BE49-F238E27FC236}">
                <a16:creationId xmlns:a16="http://schemas.microsoft.com/office/drawing/2014/main" id="{45022F8B-2D6A-A847-8C24-20CF73B33C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Hooks</a:t>
            </a:r>
          </a:p>
        </p:txBody>
      </p:sp>
      <p:sp>
        <p:nvSpPr>
          <p:cNvPr id="171010" name="Content Placeholder 2">
            <a:extLst>
              <a:ext uri="{FF2B5EF4-FFF2-40B4-BE49-F238E27FC236}">
                <a16:creationId xmlns:a16="http://schemas.microsoft.com/office/drawing/2014/main" id="{5B91A88E-BA8D-25FD-34DC-484979E9BA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useState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Makes possible to use local state inside React function components,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Generates a single piece of state associated with that component.</a:t>
            </a:r>
          </a:p>
          <a:p>
            <a:pPr lvl="1">
              <a:lnSpc>
                <a:spcPct val="150000"/>
              </a:lnSpc>
            </a:pPr>
            <a:r>
              <a:rPr lang="en-US" altLang="en-US" sz="2000" i="1">
                <a:solidFill>
                  <a:srgbClr val="C00000"/>
                </a:solidFill>
              </a:rPr>
              <a:t>State can be an object, an array, a boolean, or any other type</a:t>
            </a:r>
          </a:p>
          <a:p>
            <a:endParaRPr lang="en-US" altLang="en-US"/>
          </a:p>
          <a:p>
            <a:r>
              <a:rPr lang="en-US" altLang="en-US"/>
              <a:t>No Need to Write ES6 classes just for State</a:t>
            </a:r>
          </a:p>
          <a:p>
            <a:pPr lvl="1"/>
            <a:r>
              <a:rPr lang="en-US" altLang="en-US" sz="2000"/>
              <a:t>However, state in a class is always an object, </a:t>
            </a:r>
          </a:p>
          <a:p>
            <a:endParaRPr lang="en-US" altLang="en-US"/>
          </a:p>
          <a:p>
            <a:r>
              <a:rPr lang="en-US" altLang="en-US" b="1" i="1"/>
              <a:t>Sometimes  additional state management solutions may be required</a:t>
            </a: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3" name="Title 1">
            <a:extLst>
              <a:ext uri="{FF2B5EF4-FFF2-40B4-BE49-F238E27FC236}">
                <a16:creationId xmlns:a16="http://schemas.microsoft.com/office/drawing/2014/main" id="{E7CBB679-4EE1-504D-1A9F-E1EF400A45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useState</a:t>
            </a:r>
          </a:p>
        </p:txBody>
      </p:sp>
      <p:sp>
        <p:nvSpPr>
          <p:cNvPr id="172034" name="Content Placeholder 2">
            <a:extLst>
              <a:ext uri="{FF2B5EF4-FFF2-40B4-BE49-F238E27FC236}">
                <a16:creationId xmlns:a16="http://schemas.microsoft.com/office/drawing/2014/main" id="{ED87C989-A314-CDB4-26B4-AFE903C7639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106488"/>
            <a:ext cx="8229600" cy="5059362"/>
          </a:xfrm>
        </p:spPr>
        <p:txBody>
          <a:bodyPr/>
          <a:lstStyle/>
          <a:p>
            <a:r>
              <a:rPr lang="en-US" altLang="en-US" b="1"/>
              <a:t>Rules for using useState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Called at the top level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Called Inside React functions</a:t>
            </a:r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r>
              <a:rPr lang="en-US" altLang="en-US" i="1"/>
              <a:t>Should Not call inside loops, conditions, or nested functions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React relies on the order in which useState functions are called to get the correct value for a particular state variable.</a:t>
            </a:r>
          </a:p>
          <a:p>
            <a:pPr lvl="1"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endParaRPr lang="en-US" altLang="en-US" b="1"/>
          </a:p>
          <a:p>
            <a:pPr>
              <a:lnSpc>
                <a:spcPct val="150000"/>
              </a:lnSpc>
            </a:pPr>
            <a:endParaRPr lang="en-US" altLang="en-US" b="1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Title 1">
            <a:extLst>
              <a:ext uri="{FF2B5EF4-FFF2-40B4-BE49-F238E27FC236}">
                <a16:creationId xmlns:a16="http://schemas.microsoft.com/office/drawing/2014/main" id="{5CD43D73-9CBE-1CCE-0CB2-8ADE6FAD3C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useState</a:t>
            </a:r>
          </a:p>
        </p:txBody>
      </p:sp>
      <p:sp>
        <p:nvSpPr>
          <p:cNvPr id="173058" name="Content Placeholder 2">
            <a:extLst>
              <a:ext uri="{FF2B5EF4-FFF2-40B4-BE49-F238E27FC236}">
                <a16:creationId xmlns:a16="http://schemas.microsoft.com/office/drawing/2014/main" id="{3CA849C2-06A8-C70F-9AC1-C02607DCD52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One state variable (of any type) </a:t>
            </a:r>
          </a:p>
          <a:p>
            <a:endParaRPr lang="en-US" altLang="en-US"/>
          </a:p>
          <a:p>
            <a:pPr marL="457200" lvl="1" indent="0">
              <a:buFontTx/>
              <a:buNone/>
            </a:pPr>
            <a:r>
              <a:rPr lang="en-US" altLang="en-US" sz="2000" b="1"/>
              <a:t>import React, { useState } from 'react';</a:t>
            </a:r>
          </a:p>
          <a:p>
            <a:pPr marL="457200" lvl="1" indent="0">
              <a:buFontTx/>
              <a:buNone/>
            </a:pPr>
            <a:endParaRPr lang="en-US" altLang="en-US" sz="2000"/>
          </a:p>
          <a:p>
            <a:pPr marL="457200" lvl="1" indent="0">
              <a:buFontTx/>
              <a:buNone/>
            </a:pPr>
            <a:r>
              <a:rPr lang="en-US" altLang="en-US" sz="2000"/>
              <a:t>const Message= () =&gt; {</a:t>
            </a:r>
          </a:p>
          <a:p>
            <a:pPr marL="457200" lvl="1" indent="0">
              <a:buFontTx/>
              <a:buNone/>
            </a:pPr>
            <a:r>
              <a:rPr lang="en-US" altLang="en-US" sz="2000"/>
              <a:t>   const messageState = </a:t>
            </a:r>
            <a:r>
              <a:rPr lang="en-US" altLang="en-US" sz="2000" b="1"/>
              <a:t>useState( ‘ ' )</a:t>
            </a:r>
            <a:r>
              <a:rPr lang="en-US" altLang="en-US" sz="2000"/>
              <a:t>;</a:t>
            </a:r>
          </a:p>
          <a:p>
            <a:pPr marL="457200" lvl="1" indent="0">
              <a:buFontTx/>
              <a:buNone/>
            </a:pPr>
            <a:r>
              <a:rPr lang="en-US" altLang="en-US" sz="2000"/>
              <a:t>   </a:t>
            </a:r>
          </a:p>
          <a:p>
            <a:pPr marL="457200" lvl="1" indent="0">
              <a:buFontTx/>
              <a:buNone/>
            </a:pPr>
            <a:r>
              <a:rPr lang="en-US" altLang="en-US" sz="2000"/>
              <a:t>   const listState = useState( [] );</a:t>
            </a:r>
          </a:p>
          <a:p>
            <a:pPr marL="457200" lvl="1" indent="0">
              <a:buFontTx/>
              <a:buNone/>
            </a:pPr>
            <a:r>
              <a:rPr lang="en-US" altLang="en-US" sz="2000"/>
              <a:t>}</a:t>
            </a:r>
          </a:p>
          <a:p>
            <a:endParaRPr lang="en-US" altLang="en-US"/>
          </a:p>
          <a:p>
            <a:r>
              <a:rPr lang="en-US" altLang="en-US" b="1" i="1">
                <a:solidFill>
                  <a:srgbClr val="C00000"/>
                </a:solidFill>
              </a:rPr>
              <a:t>Initial value of the state variable as an argument.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1" name="Title 1">
            <a:extLst>
              <a:ext uri="{FF2B5EF4-FFF2-40B4-BE49-F238E27FC236}">
                <a16:creationId xmlns:a16="http://schemas.microsoft.com/office/drawing/2014/main" id="{815782BE-4CAE-E8DC-5946-7D5A76E86F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useState- Array </a:t>
            </a:r>
            <a:r>
              <a:rPr lang="en-US" altLang="en-US"/>
              <a:t>Destructuring</a:t>
            </a:r>
            <a:endParaRPr lang="en-IN" altLang="en-US"/>
          </a:p>
        </p:txBody>
      </p:sp>
      <p:sp>
        <p:nvSpPr>
          <p:cNvPr id="174082" name="Content Placeholder 2">
            <a:extLst>
              <a:ext uri="{FF2B5EF4-FFF2-40B4-BE49-F238E27FC236}">
                <a16:creationId xmlns:a16="http://schemas.microsoft.com/office/drawing/2014/main" id="{3333B539-35CE-1683-43E6-C940F348D1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pPr marL="457200" lvl="1" indent="0">
              <a:buFontTx/>
              <a:buNone/>
            </a:pPr>
            <a:r>
              <a:rPr lang="en-US" altLang="en-US" sz="2400"/>
              <a:t>const Message = () =&gt; {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  const [message, setMessage] = useState( '' );</a:t>
            </a:r>
          </a:p>
          <a:p>
            <a:pPr marL="457200" lvl="1" indent="0">
              <a:buFontTx/>
              <a:buNone/>
            </a:pPr>
            <a:endParaRPr lang="en-US" altLang="en-US" sz="2400"/>
          </a:p>
          <a:p>
            <a:pPr marL="457200" lvl="1" indent="0">
              <a:buFontTx/>
              <a:buNone/>
            </a:pPr>
            <a:r>
              <a:rPr lang="en-US" altLang="en-US" sz="2400"/>
              <a:t>  return (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    &lt;p&gt;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      &lt;strong&gt;{message}&lt;/strong&gt;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    &lt;/p&gt;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  );</a:t>
            </a:r>
          </a:p>
          <a:p>
            <a:pPr marL="457200" lvl="1" indent="0">
              <a:buFontTx/>
              <a:buNone/>
            </a:pPr>
            <a:r>
              <a:rPr lang="en-US" altLang="en-US" sz="2400"/>
              <a:t>};</a:t>
            </a:r>
          </a:p>
          <a:p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itle 1">
            <a:extLst>
              <a:ext uri="{FF2B5EF4-FFF2-40B4-BE49-F238E27FC236}">
                <a16:creationId xmlns:a16="http://schemas.microsoft.com/office/drawing/2014/main" id="{0DB9346C-1209-F4A5-DBBA-D92EE6A119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useState</a:t>
            </a:r>
            <a:br>
              <a:rPr lang="en-US" altLang="en-US"/>
            </a:br>
            <a:endParaRPr lang="en-IN" altLang="en-US"/>
          </a:p>
        </p:txBody>
      </p:sp>
      <p:sp>
        <p:nvSpPr>
          <p:cNvPr id="175106" name="Content Placeholder 2">
            <a:extLst>
              <a:ext uri="{FF2B5EF4-FFF2-40B4-BE49-F238E27FC236}">
                <a16:creationId xmlns:a16="http://schemas.microsoft.com/office/drawing/2014/main" id="{ABCDDC95-F16F-FC1F-0B1C-732086E0AE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r>
              <a:rPr lang="en-US" altLang="en-US"/>
              <a:t>const [state, setState] = useState(initialState);</a:t>
            </a:r>
          </a:p>
          <a:p>
            <a:pPr lvl="1"/>
            <a:r>
              <a:rPr lang="en-US" altLang="en-US" sz="2000"/>
              <a:t>Returns a stateful value, and a function to update it.</a:t>
            </a:r>
          </a:p>
          <a:p>
            <a:endParaRPr lang="en-US" altLang="en-US"/>
          </a:p>
          <a:p>
            <a:r>
              <a:rPr lang="en-US" altLang="en-US"/>
              <a:t>During the initial render, the returned state (state) is the same as the value passed as the first argument (initialState).</a:t>
            </a:r>
          </a:p>
          <a:p>
            <a:endParaRPr lang="en-US" altLang="en-US"/>
          </a:p>
          <a:p>
            <a:r>
              <a:rPr lang="en-US" altLang="en-US"/>
              <a:t>setState/setState(newState);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Used to update the state.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 accepts a new state value and enqueues a re-render of the component.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During re-renders, the first value returned by useState will always be the most recent state after applying updates.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29" name="Title 1">
            <a:extLst>
              <a:ext uri="{FF2B5EF4-FFF2-40B4-BE49-F238E27FC236}">
                <a16:creationId xmlns:a16="http://schemas.microsoft.com/office/drawing/2014/main" id="{FF607AC8-C73C-B8AD-56DC-1C426072E7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useState</a:t>
            </a:r>
          </a:p>
        </p:txBody>
      </p:sp>
      <p:sp>
        <p:nvSpPr>
          <p:cNvPr id="72707" name="Content Placeholder 2">
            <a:extLst>
              <a:ext uri="{FF2B5EF4-FFF2-40B4-BE49-F238E27FC236}">
                <a16:creationId xmlns:a16="http://schemas.microsoft.com/office/drawing/2014/main" id="{6240E1B8-B6E2-AD05-145A-C572E8B1BB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  <a:defRPr/>
            </a:pPr>
            <a:r>
              <a:rPr lang="en-IN" sz="1800" b="1" dirty="0"/>
              <a:t>import React, { </a:t>
            </a:r>
            <a:r>
              <a:rPr lang="en-IN" sz="1800" b="1" dirty="0" err="1"/>
              <a:t>useState</a:t>
            </a:r>
            <a:r>
              <a:rPr lang="en-IN" sz="1800" b="1" dirty="0"/>
              <a:t> }from 'react'</a:t>
            </a:r>
          </a:p>
          <a:p>
            <a:pPr marL="457200" lvl="1" indent="0">
              <a:buFontTx/>
              <a:buNone/>
              <a:defRPr/>
            </a:pPr>
            <a:br>
              <a:rPr lang="en-IN" sz="1800" dirty="0"/>
            </a:br>
            <a:r>
              <a:rPr lang="en-IN" sz="1800" dirty="0"/>
              <a:t>function Counter() {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</a:t>
            </a:r>
            <a:r>
              <a:rPr lang="en-IN" sz="1800" dirty="0" err="1"/>
              <a:t>const</a:t>
            </a:r>
            <a:r>
              <a:rPr lang="en-IN" sz="1800" dirty="0"/>
              <a:t> [</a:t>
            </a:r>
            <a:r>
              <a:rPr lang="en-IN" sz="1800" b="1" dirty="0">
                <a:solidFill>
                  <a:srgbClr val="009900"/>
                </a:solidFill>
              </a:rPr>
              <a:t>count</a:t>
            </a:r>
            <a:r>
              <a:rPr lang="en-IN" sz="1800" dirty="0"/>
              <a:t>, </a:t>
            </a:r>
            <a:r>
              <a:rPr lang="en-IN" sz="1800" b="1" dirty="0" err="1">
                <a:solidFill>
                  <a:srgbClr val="0070C0"/>
                </a:solidFill>
              </a:rPr>
              <a:t>setCount</a:t>
            </a:r>
            <a:r>
              <a:rPr lang="en-IN" sz="1800" dirty="0"/>
              <a:t>] = </a:t>
            </a:r>
            <a:r>
              <a:rPr lang="en-IN" sz="1800" b="1" dirty="0" err="1">
                <a:solidFill>
                  <a:schemeClr val="accent6">
                    <a:lumMod val="50000"/>
                  </a:schemeClr>
                </a:solidFill>
              </a:rPr>
              <a:t>useState</a:t>
            </a:r>
            <a:r>
              <a:rPr lang="en-IN" sz="1800" b="1" dirty="0">
                <a:solidFill>
                  <a:schemeClr val="accent6">
                    <a:lumMod val="50000"/>
                  </a:schemeClr>
                </a:solidFill>
              </a:rPr>
              <a:t>(0);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return (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&lt;div&gt;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  Count: {count}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  &lt;button </a:t>
            </a:r>
            <a:r>
              <a:rPr lang="en-IN" sz="1800" dirty="0" err="1"/>
              <a:t>onClick</a:t>
            </a:r>
            <a:r>
              <a:rPr lang="en-IN" sz="1800" dirty="0"/>
              <a:t>={() =&gt; </a:t>
            </a:r>
            <a:r>
              <a:rPr lang="en-IN" sz="1800" b="1" dirty="0" err="1">
                <a:solidFill>
                  <a:srgbClr val="0070C0"/>
                </a:solidFill>
              </a:rPr>
              <a:t>setCount</a:t>
            </a:r>
            <a:r>
              <a:rPr lang="en-IN" sz="1800" dirty="0"/>
              <a:t>(</a:t>
            </a:r>
            <a:r>
              <a:rPr lang="en-IN" sz="1800" b="1" dirty="0">
                <a:solidFill>
                  <a:srgbClr val="009900"/>
                </a:solidFill>
              </a:rPr>
              <a:t>count</a:t>
            </a:r>
            <a:r>
              <a:rPr lang="en-IN" sz="1800" dirty="0"/>
              <a:t> =&gt; </a:t>
            </a:r>
            <a:r>
              <a:rPr lang="en-IN" sz="1800" b="1" dirty="0">
                <a:solidFill>
                  <a:srgbClr val="009900"/>
                </a:solidFill>
              </a:rPr>
              <a:t>count</a:t>
            </a:r>
            <a:r>
              <a:rPr lang="en-IN" sz="1800" dirty="0"/>
              <a:t> - 1)}&gt;-&lt;/button&gt;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  &lt;button </a:t>
            </a:r>
            <a:r>
              <a:rPr lang="en-IN" sz="1800" dirty="0" err="1"/>
              <a:t>onClick</a:t>
            </a:r>
            <a:r>
              <a:rPr lang="en-IN" sz="1800" dirty="0"/>
              <a:t>={() =&gt; </a:t>
            </a:r>
            <a:r>
              <a:rPr lang="en-IN" sz="1800" b="1" dirty="0" err="1">
                <a:solidFill>
                  <a:srgbClr val="0070C0"/>
                </a:solidFill>
              </a:rPr>
              <a:t>setCount</a:t>
            </a:r>
            <a:r>
              <a:rPr lang="en-IN" sz="1800" dirty="0"/>
              <a:t>(</a:t>
            </a:r>
            <a:r>
              <a:rPr lang="en-IN" sz="1800" b="1" dirty="0">
                <a:solidFill>
                  <a:srgbClr val="009900"/>
                </a:solidFill>
              </a:rPr>
              <a:t>count</a:t>
            </a:r>
            <a:r>
              <a:rPr lang="en-IN" sz="1800" dirty="0"/>
              <a:t> =&gt; </a:t>
            </a:r>
            <a:r>
              <a:rPr lang="en-IN" sz="1800" b="1" dirty="0">
                <a:solidFill>
                  <a:srgbClr val="009900"/>
                </a:solidFill>
              </a:rPr>
              <a:t>count</a:t>
            </a:r>
            <a:r>
              <a:rPr lang="en-IN" sz="1800" dirty="0"/>
              <a:t> + 1)}&gt;+&lt;/button&gt;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&lt;/div&gt;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);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}</a:t>
            </a:r>
          </a:p>
          <a:p>
            <a:pPr marL="457200" lvl="1" indent="0">
              <a:buFontTx/>
              <a:buNone/>
              <a:defRPr/>
            </a:pPr>
            <a:br>
              <a:rPr lang="en-IN" sz="1800" dirty="0"/>
            </a:br>
            <a:r>
              <a:rPr lang="en-IN" sz="1800" dirty="0"/>
              <a:t>  export default Counter;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</a:t>
            </a:r>
          </a:p>
          <a:p>
            <a:pPr marL="457200" lvl="1" indent="0">
              <a:buFontTx/>
              <a:buNone/>
              <a:defRPr/>
            </a:pPr>
            <a:endParaRPr lang="en-IN" altLang="en-US"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id="{68EBB9EF-ACDD-9EF9-9AEE-381C5E2440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Validating HTML</a:t>
            </a: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20F4187B-B35A-5109-B43A-80F0F8D354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The validator service checks the  </a:t>
            </a:r>
            <a:r>
              <a:rPr lang="en-US" altLang="en-US" u="sng"/>
              <a:t>markup validity</a:t>
            </a:r>
            <a:r>
              <a:rPr lang="en-US" altLang="en-US"/>
              <a:t> of Web documents in HTML, XHTML, SMIL, MathML, etc</a:t>
            </a:r>
          </a:p>
          <a:p>
            <a:r>
              <a:rPr lang="en-US" altLang="en-US">
                <a:hlinkClick r:id="rId3"/>
              </a:rPr>
              <a:t>https://validator.w3.org/</a:t>
            </a:r>
            <a:endParaRPr lang="en-US" altLang="en-US"/>
          </a:p>
          <a:p>
            <a:r>
              <a:rPr lang="en-US" altLang="en-US"/>
              <a:t>.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62467" name="Picture 3">
            <a:extLst>
              <a:ext uri="{FF2B5EF4-FFF2-40B4-BE49-F238E27FC236}">
                <a16:creationId xmlns:a16="http://schemas.microsoft.com/office/drawing/2014/main" id="{A57B8DA3-53AD-3E31-E8D4-92EF12B2A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38400"/>
            <a:ext cx="7620000" cy="3433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itle 1">
            <a:extLst>
              <a:ext uri="{FF2B5EF4-FFF2-40B4-BE49-F238E27FC236}">
                <a16:creationId xmlns:a16="http://schemas.microsoft.com/office/drawing/2014/main" id="{D721CA27-2D32-9FC3-C06C-FD01CDB10A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Axios</a:t>
            </a:r>
          </a:p>
        </p:txBody>
      </p:sp>
      <p:sp>
        <p:nvSpPr>
          <p:cNvPr id="177154" name="Content Placeholder 2">
            <a:extLst>
              <a:ext uri="{FF2B5EF4-FFF2-40B4-BE49-F238E27FC236}">
                <a16:creationId xmlns:a16="http://schemas.microsoft.com/office/drawing/2014/main" id="{278D048E-332B-7FBF-8FFB-1C3C89A821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npm install axios</a:t>
            </a:r>
            <a:br>
              <a:rPr lang="en-US" altLang="en-US" b="1"/>
            </a:br>
            <a:endParaRPr lang="en-US" altLang="en-US" b="1"/>
          </a:p>
          <a:p>
            <a:pPr>
              <a:lnSpc>
                <a:spcPct val="150000"/>
              </a:lnSpc>
            </a:pPr>
            <a:r>
              <a:rPr lang="en-US" altLang="en-US"/>
              <a:t>A Java script library supporting the Promise API</a:t>
            </a:r>
          </a:p>
          <a:p>
            <a:pPr>
              <a:lnSpc>
                <a:spcPct val="150000"/>
              </a:lnSpc>
            </a:pPr>
            <a:r>
              <a:rPr lang="en-US" altLang="en-US"/>
              <a:t>Can Make http requests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Node.js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XMLHttpRequests from the browser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Performs automatic transformation  of JSON data.</a:t>
            </a:r>
          </a:p>
          <a:p>
            <a:pPr>
              <a:buFontTx/>
              <a:buNone/>
            </a:pPr>
            <a:br>
              <a:rPr lang="en-US" altLang="en-US"/>
            </a:b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7" name="Title 1">
            <a:extLst>
              <a:ext uri="{FF2B5EF4-FFF2-40B4-BE49-F238E27FC236}">
                <a16:creationId xmlns:a16="http://schemas.microsoft.com/office/drawing/2014/main" id="{B29D89DA-1CF5-441D-B8F2-32BAAAC46A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Async-Await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6E687-CFB6-0B90-746B-889904AB8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Async/await</a:t>
            </a:r>
          </a:p>
          <a:p>
            <a:pPr lvl="1">
              <a:defRPr/>
            </a:pPr>
            <a:r>
              <a:rPr lang="en-US" altLang="en-US" sz="1800" dirty="0"/>
              <a:t>Special syntax to work with promises</a:t>
            </a:r>
          </a:p>
          <a:p>
            <a:pPr lvl="1">
              <a:defRPr/>
            </a:pPr>
            <a:r>
              <a:rPr lang="en-US" altLang="en-US" sz="1800" dirty="0"/>
              <a:t>Easy to understand and use.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r>
              <a:rPr lang="en-US" altLang="en-US" b="1" dirty="0"/>
              <a:t>Async functions</a:t>
            </a:r>
          </a:p>
          <a:p>
            <a:pPr lvl="1">
              <a:defRPr/>
            </a:pPr>
            <a:r>
              <a:rPr lang="en-US" altLang="en-US" sz="1800" dirty="0"/>
              <a:t>Starts with the async keyword. </a:t>
            </a:r>
          </a:p>
          <a:p>
            <a:pPr lvl="1">
              <a:defRPr/>
            </a:pPr>
            <a:r>
              <a:rPr lang="en-US" altLang="en-US" sz="1800" dirty="0"/>
              <a:t>Placed before a function</a:t>
            </a:r>
          </a:p>
          <a:p>
            <a:pPr lvl="1">
              <a:defRPr/>
            </a:pPr>
            <a:r>
              <a:rPr lang="en-US" altLang="en-US" sz="1800" dirty="0"/>
              <a:t>The Function always returns a promise. </a:t>
            </a:r>
          </a:p>
          <a:p>
            <a:pPr lvl="1">
              <a:defRPr/>
            </a:pPr>
            <a:r>
              <a:rPr lang="en-US" altLang="en-US" sz="1800" dirty="0"/>
              <a:t>Values are wrapped in a resolved promise automatically.</a:t>
            </a:r>
          </a:p>
          <a:p>
            <a:pPr lvl="1">
              <a:defRPr/>
            </a:pPr>
            <a:endParaRPr lang="en-US" altLang="en-US" sz="1800" dirty="0"/>
          </a:p>
          <a:p>
            <a:pPr marL="457200" lvl="1" indent="0">
              <a:buFontTx/>
              <a:buNone/>
              <a:defRPr/>
            </a:pPr>
            <a:r>
              <a:rPr lang="en-US" sz="2000" dirty="0">
                <a:latin typeface="+mj-lt"/>
              </a:rPr>
              <a:t>async function f() {</a:t>
            </a:r>
          </a:p>
          <a:p>
            <a:pPr marL="457200" lvl="1" indent="0">
              <a:buFontTx/>
              <a:buNone/>
              <a:defRPr/>
            </a:pPr>
            <a:r>
              <a:rPr lang="en-US" sz="2000" dirty="0">
                <a:latin typeface="+mj-lt"/>
              </a:rPr>
              <a:t>    return 1;</a:t>
            </a:r>
          </a:p>
          <a:p>
            <a:pPr marL="457200" lvl="1" indent="0">
              <a:buFontTx/>
              <a:buNone/>
              <a:defRPr/>
            </a:pPr>
            <a:r>
              <a:rPr lang="en-US" sz="2000" dirty="0">
                <a:latin typeface="+mj-lt"/>
              </a:rPr>
              <a:t>  }</a:t>
            </a:r>
          </a:p>
          <a:p>
            <a:pPr marL="457200" lvl="1" indent="0">
              <a:buFontTx/>
              <a:buNone/>
              <a:defRPr/>
            </a:pPr>
            <a:r>
              <a:rPr lang="en-US" dirty="0">
                <a:latin typeface="+mj-lt"/>
              </a:rPr>
              <a:t>  </a:t>
            </a:r>
            <a:r>
              <a:rPr lang="en-US" sz="2000" dirty="0">
                <a:latin typeface="+mj-lt"/>
              </a:rPr>
              <a:t>f().then(data =&gt;console.log(data)); // 1</a:t>
            </a:r>
          </a:p>
          <a:p>
            <a:pPr marL="0" indent="0">
              <a:buFontTx/>
              <a:buNone/>
              <a:defRPr/>
            </a:pPr>
            <a:br>
              <a:rPr lang="en-US" dirty="0">
                <a:latin typeface="+mj-lt"/>
              </a:rPr>
            </a:br>
            <a:endParaRPr lang="en-US" dirty="0">
              <a:latin typeface="+mj-lt"/>
            </a:endParaRPr>
          </a:p>
          <a:p>
            <a:pPr>
              <a:defRPr/>
            </a:pPr>
            <a:endParaRPr lang="en-IN" dirty="0">
              <a:latin typeface="+mj-lt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itle 1">
            <a:extLst>
              <a:ext uri="{FF2B5EF4-FFF2-40B4-BE49-F238E27FC236}">
                <a16:creationId xmlns:a16="http://schemas.microsoft.com/office/drawing/2014/main" id="{295F3410-9B84-5259-33B7-C778F0E6DB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Async-Await</a:t>
            </a:r>
          </a:p>
        </p:txBody>
      </p:sp>
      <p:sp>
        <p:nvSpPr>
          <p:cNvPr id="207875" name="Content Placeholder 2">
            <a:extLst>
              <a:ext uri="{FF2B5EF4-FFF2-40B4-BE49-F238E27FC236}">
                <a16:creationId xmlns:a16="http://schemas.microsoft.com/office/drawing/2014/main" id="{5BCBB978-3127-F222-13EE-EFDE734B98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Await</a:t>
            </a:r>
          </a:p>
          <a:p>
            <a:pPr lvl="1">
              <a:defRPr/>
            </a:pPr>
            <a:r>
              <a:rPr lang="en-US" altLang="en-US" sz="2000" dirty="0"/>
              <a:t>Works only inside async functions</a:t>
            </a:r>
          </a:p>
          <a:p>
            <a:pPr lvl="1">
              <a:defRPr/>
            </a:pPr>
            <a:r>
              <a:rPr lang="en-US" altLang="en-US" sz="2000" dirty="0"/>
              <a:t>Makes JavaScript wait until that promise settles and returns its result.</a:t>
            </a:r>
          </a:p>
          <a:p>
            <a:pPr>
              <a:defRPr/>
            </a:pPr>
            <a:endParaRPr lang="en-IN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457200" lvl="1" indent="0">
              <a:buFontTx/>
              <a:buNone/>
              <a:defRPr/>
            </a:pPr>
            <a:r>
              <a:rPr lang="en-IN" sz="1800" dirty="0">
                <a:solidFill>
                  <a:srgbClr val="D4D4D4"/>
                </a:solidFill>
              </a:rPr>
              <a:t> </a:t>
            </a:r>
            <a:r>
              <a:rPr lang="en-IN" sz="1800" dirty="0"/>
              <a:t>async function f() {</a:t>
            </a:r>
          </a:p>
          <a:p>
            <a:pPr marL="457200" lvl="1" indent="0">
              <a:buFontTx/>
              <a:buNone/>
              <a:defRPr/>
            </a:pPr>
            <a:br>
              <a:rPr lang="en-IN" sz="1800" dirty="0"/>
            </a:br>
            <a:r>
              <a:rPr lang="en-IN" sz="1800" dirty="0"/>
              <a:t>    let promise = new Promise((resolve, reject) =&gt; {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  </a:t>
            </a:r>
            <a:r>
              <a:rPr lang="en-IN" sz="1800" dirty="0" err="1"/>
              <a:t>setTimeout</a:t>
            </a:r>
            <a:r>
              <a:rPr lang="en-IN" sz="1800" dirty="0"/>
              <a:t>(() =&gt; resolve("done!"), 1000)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});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 let result = await promise; // wait until the promise resolves 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   console.log(result); // "done!"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}</a:t>
            </a:r>
          </a:p>
          <a:p>
            <a:pPr marL="457200" lvl="1" indent="0">
              <a:buFontTx/>
              <a:buNone/>
              <a:defRPr/>
            </a:pPr>
            <a:r>
              <a:rPr lang="en-IN" sz="1800" dirty="0"/>
              <a:t>    f();</a:t>
            </a:r>
          </a:p>
          <a:p>
            <a:pPr marL="0" indent="0">
              <a:buFontTx/>
              <a:buNone/>
              <a:defRPr/>
            </a:pPr>
            <a:endParaRPr lang="en-IN" sz="1600" dirty="0">
              <a:latin typeface="+mj-lt"/>
            </a:endParaRPr>
          </a:p>
          <a:p>
            <a:pPr>
              <a:defRPr/>
            </a:pPr>
            <a:endParaRPr lang="en-IN" sz="1600" dirty="0"/>
          </a:p>
          <a:p>
            <a:pPr lvl="1">
              <a:defRPr/>
            </a:pPr>
            <a:endParaRPr lang="en-US" altLang="en-US" sz="2000" dirty="0"/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endParaRPr lang="en-IN" altLang="en-US" dirty="0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5" name="Title 1">
            <a:extLst>
              <a:ext uri="{FF2B5EF4-FFF2-40B4-BE49-F238E27FC236}">
                <a16:creationId xmlns:a16="http://schemas.microsoft.com/office/drawing/2014/main" id="{EAC5A06F-E40D-5782-BF45-2C541FB908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useEffect</a:t>
            </a:r>
            <a:endParaRPr lang="en-IN" altLang="en-US"/>
          </a:p>
        </p:txBody>
      </p:sp>
      <p:sp>
        <p:nvSpPr>
          <p:cNvPr id="180226" name="Content Placeholder 2">
            <a:extLst>
              <a:ext uri="{FF2B5EF4-FFF2-40B4-BE49-F238E27FC236}">
                <a16:creationId xmlns:a16="http://schemas.microsoft.com/office/drawing/2014/main" id="{15174269-51A0-10E7-9F2B-82F5F51652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US" altLang="en-US" sz="2000"/>
              <a:t>import { useEffect } from 'react';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US" altLang="en-US" sz="2000"/>
              <a:t>function MyComponent() {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US" altLang="en-US" sz="2000"/>
              <a:t>  useEffect(() =&gt; </a:t>
            </a:r>
            <a:r>
              <a:rPr lang="en-US" altLang="en-US" sz="2000" b="1">
                <a:solidFill>
                  <a:srgbClr val="C00000"/>
                </a:solidFill>
              </a:rPr>
              <a:t>{ }</a:t>
            </a:r>
            <a:r>
              <a:rPr lang="en-US" altLang="en-US" sz="2000"/>
              <a:t>, </a:t>
            </a:r>
            <a:r>
              <a:rPr lang="en-US" altLang="en-US" sz="2000" b="1">
                <a:solidFill>
                  <a:srgbClr val="7030A0"/>
                </a:solidFill>
              </a:rPr>
              <a:t>[ ]</a:t>
            </a:r>
            <a:r>
              <a:rPr lang="en-US" altLang="en-US" sz="2000"/>
              <a:t>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US" altLang="en-US" sz="2000"/>
              <a:t>    // return ...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US" altLang="en-US" sz="2000"/>
              <a:t>}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Import useEffect from "react"</a:t>
            </a:r>
          </a:p>
          <a:p>
            <a:r>
              <a:rPr lang="en-US" altLang="en-US"/>
              <a:t>Call it above the returned JSX in our component</a:t>
            </a:r>
          </a:p>
          <a:p>
            <a:r>
              <a:rPr lang="en-US" altLang="en-US"/>
              <a:t>Pass it two arguments: </a:t>
            </a:r>
            <a:r>
              <a:rPr lang="en-US" altLang="en-US" b="1"/>
              <a:t>a function and an array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Title 1">
            <a:extLst>
              <a:ext uri="{FF2B5EF4-FFF2-40B4-BE49-F238E27FC236}">
                <a16:creationId xmlns:a16="http://schemas.microsoft.com/office/drawing/2014/main" id="{B8236D38-D1CD-39DB-DC0E-5FB50ED0E1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useEffect</a:t>
            </a:r>
          </a:p>
        </p:txBody>
      </p:sp>
      <p:sp>
        <p:nvSpPr>
          <p:cNvPr id="181250" name="Content Placeholder 2">
            <a:extLst>
              <a:ext uri="{FF2B5EF4-FFF2-40B4-BE49-F238E27FC236}">
                <a16:creationId xmlns:a16="http://schemas.microsoft.com/office/drawing/2014/main" id="{0F7CAB61-6FE6-93C4-0376-2DD67FFEAE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 b="1"/>
              <a:t>Function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It’s a callback function, called after the component renders.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Side effects or performed on this function </a:t>
            </a:r>
          </a:p>
          <a:p>
            <a:pPr>
              <a:lnSpc>
                <a:spcPct val="150000"/>
              </a:lnSpc>
            </a:pPr>
            <a:r>
              <a:rPr lang="en-US" altLang="en-US" sz="1800" b="1"/>
              <a:t>Array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The second argument Dependencies array.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Include all of the values that side effect relies upon.</a:t>
            </a:r>
          </a:p>
          <a:p>
            <a:pPr>
              <a:lnSpc>
                <a:spcPct val="150000"/>
              </a:lnSpc>
            </a:pPr>
            <a:r>
              <a:rPr lang="en-US" altLang="en-US" sz="1800"/>
              <a:t>Example: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Will check and see if name  has changed between renders.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If so, it will execute use effect function again.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If the name changes, we want to display that changed name and therefore run side effect again.</a:t>
            </a:r>
          </a:p>
          <a:p>
            <a:endParaRPr lang="en-US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3" name="Title 1">
            <a:extLst>
              <a:ext uri="{FF2B5EF4-FFF2-40B4-BE49-F238E27FC236}">
                <a16:creationId xmlns:a16="http://schemas.microsoft.com/office/drawing/2014/main" id="{016E6A92-1B27-5FC4-7A3C-E7567A9959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useEffect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96274-56C0-43EA-71B4-4BBA0ABEC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800" dirty="0"/>
              <a:t>If the dependencies array is not provided will run after every render.</a:t>
            </a:r>
          </a:p>
          <a:p>
            <a:pPr lvl="1">
              <a:defRPr/>
            </a:pPr>
            <a:r>
              <a:rPr lang="en-US" sz="1800" dirty="0"/>
              <a:t>Can lead to problems when you're attempting to update state within </a:t>
            </a:r>
            <a:r>
              <a:rPr lang="en-US" sz="1800" dirty="0" err="1"/>
              <a:t>useEffect</a:t>
            </a:r>
            <a:r>
              <a:rPr lang="en-US" sz="1800" dirty="0"/>
              <a:t> hook.</a:t>
            </a:r>
          </a:p>
          <a:p>
            <a:pPr lvl="1">
              <a:defRPr/>
            </a:pPr>
            <a:r>
              <a:rPr lang="en-US" sz="1800" dirty="0" err="1"/>
              <a:t>useEffect</a:t>
            </a:r>
            <a:r>
              <a:rPr lang="en-US" sz="1800" dirty="0"/>
              <a:t> runs after every single render without the dependencies array, we will have an infinite loop.</a:t>
            </a:r>
          </a:p>
          <a:p>
            <a:pPr>
              <a:defRPr/>
            </a:pPr>
            <a:endParaRPr lang="en-US" sz="1800" dirty="0"/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function </a:t>
            </a:r>
            <a:r>
              <a:rPr lang="en-US" sz="1800" dirty="0" err="1"/>
              <a:t>MyComponent</a:t>
            </a:r>
            <a:r>
              <a:rPr lang="en-US" sz="1800" dirty="0"/>
              <a:t>() {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const [data, </a:t>
            </a:r>
            <a:r>
              <a:rPr lang="en-US" sz="1800" dirty="0" err="1"/>
              <a:t>setData</a:t>
            </a:r>
            <a:r>
              <a:rPr lang="en-US" sz="1800" dirty="0"/>
              <a:t>] = </a:t>
            </a:r>
            <a:r>
              <a:rPr lang="en-US" sz="1800" dirty="0" err="1"/>
              <a:t>useState</a:t>
            </a:r>
            <a:r>
              <a:rPr lang="en-US" sz="1800" dirty="0"/>
              <a:t>([])  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  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</a:t>
            </a:r>
            <a:r>
              <a:rPr lang="en-US" sz="1800" dirty="0" err="1"/>
              <a:t>useEffect</a:t>
            </a:r>
            <a:r>
              <a:rPr lang="en-US" sz="1800" dirty="0"/>
              <a:t>(() =&gt; {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  </a:t>
            </a:r>
            <a:r>
              <a:rPr lang="en-US" sz="1800" dirty="0" err="1"/>
              <a:t>fetchData</a:t>
            </a:r>
            <a:r>
              <a:rPr lang="en-US" sz="1800" dirty="0"/>
              <a:t>().then(</a:t>
            </a:r>
            <a:r>
              <a:rPr lang="en-US" sz="1800" dirty="0" err="1"/>
              <a:t>myData</a:t>
            </a:r>
            <a:r>
              <a:rPr lang="en-US" sz="1800" dirty="0"/>
              <a:t> =&gt; </a:t>
            </a:r>
            <a:r>
              <a:rPr lang="en-US" sz="1800" dirty="0" err="1"/>
              <a:t>setData</a:t>
            </a:r>
            <a:r>
              <a:rPr lang="en-US" sz="1800" dirty="0"/>
              <a:t>(</a:t>
            </a:r>
            <a:r>
              <a:rPr lang="en-US" sz="1800" dirty="0" err="1"/>
              <a:t>myData</a:t>
            </a:r>
            <a:r>
              <a:rPr lang="en-US" sz="1800" dirty="0"/>
              <a:t>))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 </a:t>
            </a:r>
            <a:r>
              <a:rPr lang="en-US" sz="1800" i="1" dirty="0">
                <a:solidFill>
                  <a:srgbClr val="FF0000"/>
                </a:solidFill>
              </a:rPr>
              <a:t> // Error! </a:t>
            </a:r>
            <a:r>
              <a:rPr lang="en-US" sz="1800" i="1" dirty="0" err="1">
                <a:solidFill>
                  <a:srgbClr val="FF0000"/>
                </a:solidFill>
              </a:rPr>
              <a:t>useEffect</a:t>
            </a:r>
            <a:r>
              <a:rPr lang="en-US" sz="1800" i="1" dirty="0">
                <a:solidFill>
                  <a:srgbClr val="FF0000"/>
                </a:solidFill>
              </a:rPr>
              <a:t> runs after every render without the dependencies array, causing infinite loop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  }); </a:t>
            </a:r>
          </a:p>
          <a:p>
            <a:pPr marL="457200" lvl="1" indent="0">
              <a:buFontTx/>
              <a:buNone/>
              <a:defRPr/>
            </a:pPr>
            <a:r>
              <a:rPr lang="en-US" sz="1800" dirty="0"/>
              <a:t>}</a:t>
            </a:r>
          </a:p>
          <a:p>
            <a:pPr>
              <a:defRPr/>
            </a:pPr>
            <a:endParaRPr lang="en-IN" sz="1800" dirty="0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Title 1">
            <a:extLst>
              <a:ext uri="{FF2B5EF4-FFF2-40B4-BE49-F238E27FC236}">
                <a16:creationId xmlns:a16="http://schemas.microsoft.com/office/drawing/2014/main" id="{0CB11242-2254-C537-CFCF-D54523353D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Fetch Data</a:t>
            </a:r>
          </a:p>
        </p:txBody>
      </p:sp>
      <p:sp>
        <p:nvSpPr>
          <p:cNvPr id="183298" name="Content Placeholder 2">
            <a:extLst>
              <a:ext uri="{FF2B5EF4-FFF2-40B4-BE49-F238E27FC236}">
                <a16:creationId xmlns:a16="http://schemas.microsoft.com/office/drawing/2014/main" id="{4B8696D9-88E2-D29B-9636-D779E9F983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800"/>
              <a:t>  const [driverList,setDriverList] =useState([]);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  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   let  getData = async () =&gt;{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      let response =    await     axios.get("http://localhost:4000/drivers");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      setDriverList(response.data);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    }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 useEffect( ()=&gt;{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       getData();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  } ,[]);</a:t>
            </a:r>
          </a:p>
          <a:p>
            <a:pPr marL="0" indent="0">
              <a:buFontTx/>
              <a:buNone/>
            </a:pPr>
            <a:r>
              <a:rPr lang="en-IN" altLang="en-US"/>
              <a:t> </a:t>
            </a:r>
          </a:p>
          <a:p>
            <a:pPr marL="0" indent="0">
              <a:buFontTx/>
              <a:buNone/>
            </a:pPr>
            <a:r>
              <a:rPr lang="en-IN" altLang="en-US" b="1"/>
              <a:t> &lt;FetchData list ={driverList}&gt;&lt;/FetchData&gt;</a:t>
            </a: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D2590D-104A-CA72-48F2-89666E67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UI And Forms  </a:t>
            </a:r>
          </a:p>
        </p:txBody>
      </p:sp>
      <p:sp>
        <p:nvSpPr>
          <p:cNvPr id="184322" name="Text Placeholder 4">
            <a:extLst>
              <a:ext uri="{FF2B5EF4-FFF2-40B4-BE49-F238E27FC236}">
                <a16:creationId xmlns:a16="http://schemas.microsoft.com/office/drawing/2014/main" id="{65D9DA58-A07B-D017-CBE1-C6CB51F97D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Title 1">
            <a:extLst>
              <a:ext uri="{FF2B5EF4-FFF2-40B4-BE49-F238E27FC236}">
                <a16:creationId xmlns:a16="http://schemas.microsoft.com/office/drawing/2014/main" id="{80F611D6-9D38-EAA4-DDDB-816923D7DA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Creating Forms with React</a:t>
            </a:r>
          </a:p>
        </p:txBody>
      </p:sp>
      <p:sp>
        <p:nvSpPr>
          <p:cNvPr id="185346" name="Content Placeholder 2">
            <a:extLst>
              <a:ext uri="{FF2B5EF4-FFF2-40B4-BE49-F238E27FC236}">
                <a16:creationId xmlns:a16="http://schemas.microsoft.com/office/drawing/2014/main" id="{614BA079-DC49-66F0-4F1A-232E39D18A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Similar to HTML forms, Standard HTML Forms will work</a:t>
            </a:r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r>
              <a:rPr lang="en-US" altLang="en-US"/>
              <a:t>But HTML form elements keep some internal state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Its convenient to have a JavaScript function to handle the  submission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 should have access to the data that the user entered into the form.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  <a:p>
            <a:pPr>
              <a:lnSpc>
                <a:spcPct val="15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Title 1">
            <a:extLst>
              <a:ext uri="{FF2B5EF4-FFF2-40B4-BE49-F238E27FC236}">
                <a16:creationId xmlns:a16="http://schemas.microsoft.com/office/drawing/2014/main" id="{557E1DBD-CCE5-F291-DA91-6840C314DB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Controlled Form 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186370" name="Content Placeholder 2">
            <a:extLst>
              <a:ext uri="{FF2B5EF4-FFF2-40B4-BE49-F238E27FC236}">
                <a16:creationId xmlns:a16="http://schemas.microsoft.com/office/drawing/2014/main" id="{3E673C37-C478-C5B6-6021-438125B46A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Don’t have to reach to an input field's native DOM element to read its value </a:t>
            </a:r>
          </a:p>
          <a:p>
            <a:endParaRPr lang="en-US" altLang="en-US"/>
          </a:p>
          <a:p>
            <a:r>
              <a:rPr lang="en-US" altLang="en-US"/>
              <a:t>Whatever the user types will be reflected on the component state itself. </a:t>
            </a:r>
          </a:p>
          <a:p>
            <a:pPr lvl="1"/>
            <a:r>
              <a:rPr lang="en-US" altLang="en-US" sz="2000"/>
              <a:t>Done by Using an </a:t>
            </a:r>
            <a:r>
              <a:rPr lang="en-US" altLang="en-US" sz="2000" b="1"/>
              <a:t>onChange event handler. </a:t>
            </a:r>
          </a:p>
          <a:p>
            <a:endParaRPr lang="en-US" altLang="en-US" b="1"/>
          </a:p>
          <a:p>
            <a:endParaRPr lang="en-US" altLang="en-US" b="1"/>
          </a:p>
          <a:p>
            <a:r>
              <a:rPr lang="en-US" altLang="en-US" b="1"/>
              <a:t>Every time a change event is fired, component state associated with the input is updated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Properties of components are  updated with useState Hook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id="{60D77A98-F1C7-0A41-FA37-5DFC344A95A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/>
              <a:t>CSS</a:t>
            </a:r>
          </a:p>
        </p:txBody>
      </p:sp>
      <p:sp>
        <p:nvSpPr>
          <p:cNvPr id="28674" name="Subtitle 2">
            <a:extLst>
              <a:ext uri="{FF2B5EF4-FFF2-40B4-BE49-F238E27FC236}">
                <a16:creationId xmlns:a16="http://schemas.microsoft.com/office/drawing/2014/main" id="{58F9FAF7-3DEB-3E6B-CF27-D9A8FDCF796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Title 1">
            <a:extLst>
              <a:ext uri="{FF2B5EF4-FFF2-40B4-BE49-F238E27FC236}">
                <a16:creationId xmlns:a16="http://schemas.microsoft.com/office/drawing/2014/main" id="{C3AFCACC-06B4-435D-C108-4BAF7CCD9C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Form Handling</a:t>
            </a:r>
          </a:p>
        </p:txBody>
      </p:sp>
      <p:sp>
        <p:nvSpPr>
          <p:cNvPr id="187394" name="Content Placeholder 2">
            <a:extLst>
              <a:ext uri="{FF2B5EF4-FFF2-40B4-BE49-F238E27FC236}">
                <a16:creationId xmlns:a16="http://schemas.microsoft.com/office/drawing/2014/main" id="{CC6E28A8-78E6-15D5-F5BA-A9E50600ED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800"/>
              <a:t>export const AddDriver = ({change,submit,driver}) =&gt; 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const {driverId,driverName,mobileNumber,location,dateOfBirth,rating} = driver;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return (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  &lt;div&gt;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      &lt;form onSubmit={submit}&gt;</a:t>
            </a:r>
          </a:p>
          <a:p>
            <a:pPr marL="457200" lvl="1" indent="0">
              <a:buFontTx/>
              <a:buNone/>
            </a:pPr>
            <a:br>
              <a:rPr lang="en-IN" altLang="en-US" sz="1800"/>
            </a:br>
            <a:r>
              <a:rPr lang="en-IN" altLang="en-US" sz="1800"/>
              <a:t>&lt;input type="text"  name="driverId" value={driverId} onChange={change} &gt;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&lt;</a:t>
            </a:r>
            <a:r>
              <a:rPr lang="en-IN" altLang="en-US" sz="1400"/>
              <a:t>input</a:t>
            </a:r>
            <a:r>
              <a:rPr lang="en-IN" altLang="en-US" sz="1800"/>
              <a:t> </a:t>
            </a:r>
            <a:r>
              <a:rPr lang="en-IN" altLang="en-US" sz="1600"/>
              <a:t>type="text"  name="driverName"  value={driverName}  onChange={change}</a:t>
            </a:r>
            <a:r>
              <a:rPr lang="en-IN" altLang="en-US" sz="1800"/>
              <a:t> &gt;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&lt;input type='submit' value="Add" className='btn btn-info'&gt;&lt;/input&gt;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    &lt;/form&gt;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  &lt;/div&gt;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  )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}</a:t>
            </a:r>
          </a:p>
          <a:p>
            <a:pPr marL="457200" lvl="1" indent="0">
              <a:buFontTx/>
              <a:buNone/>
            </a:pPr>
            <a:br>
              <a:rPr lang="en-IN" altLang="en-US" sz="2000"/>
            </a:br>
            <a:endParaRPr lang="en-IN" altLang="en-US" sz="2000"/>
          </a:p>
          <a:p>
            <a:pPr marL="457200" lvl="1" indent="0">
              <a:buFontTx/>
              <a:buNone/>
            </a:pPr>
            <a:endParaRPr lang="en-IN" altLang="en-US" sz="2000"/>
          </a:p>
          <a:p>
            <a:pPr marL="457200" lvl="1" indent="0">
              <a:buFontTx/>
              <a:buNone/>
            </a:pPr>
            <a:endParaRPr lang="en-IN" altLang="en-US" sz="2000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Title 1">
            <a:extLst>
              <a:ext uri="{FF2B5EF4-FFF2-40B4-BE49-F238E27FC236}">
                <a16:creationId xmlns:a16="http://schemas.microsoft.com/office/drawing/2014/main" id="{7D782C5E-4D25-BB7F-75EF-B70F62A3D8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34950"/>
            <a:ext cx="8229600" cy="563563"/>
          </a:xfrm>
        </p:spPr>
        <p:txBody>
          <a:bodyPr/>
          <a:lstStyle/>
          <a:p>
            <a:r>
              <a:rPr lang="en-US" altLang="en-US"/>
              <a:t>Form Handling</a:t>
            </a:r>
            <a:endParaRPr lang="en-IN" altLang="en-US"/>
          </a:p>
        </p:txBody>
      </p:sp>
      <p:sp>
        <p:nvSpPr>
          <p:cNvPr id="188418" name="Content Placeholder 2">
            <a:extLst>
              <a:ext uri="{FF2B5EF4-FFF2-40B4-BE49-F238E27FC236}">
                <a16:creationId xmlns:a16="http://schemas.microsoft.com/office/drawing/2014/main" id="{F38A1C44-D8F7-3A93-B362-3C3BDD0BF5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798513"/>
            <a:ext cx="8229600" cy="5327650"/>
          </a:xfrm>
        </p:spPr>
        <p:txBody>
          <a:bodyPr/>
          <a:lstStyle/>
          <a:p>
            <a:pPr marL="857250" lvl="2" indent="0">
              <a:lnSpc>
                <a:spcPct val="150000"/>
              </a:lnSpc>
              <a:buFontTx/>
              <a:buNone/>
            </a:pPr>
            <a:r>
              <a:rPr lang="en-US" altLang="en-US" sz="2000"/>
              <a:t>export const DriverComponent = () =&gt; {</a:t>
            </a:r>
          </a:p>
          <a:p>
            <a:pPr marL="857250" lvl="2" indent="0">
              <a:lnSpc>
                <a:spcPct val="150000"/>
              </a:lnSpc>
              <a:buFontTx/>
              <a:buNone/>
            </a:pPr>
            <a:r>
              <a:rPr lang="en-US" altLang="en-US" sz="2000"/>
              <a:t>    const [driverList,setDriverList] =useState([]);</a:t>
            </a:r>
          </a:p>
          <a:p>
            <a:pPr marL="857250" lvl="2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initial ={id:'',driverName:'',rating:0};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const [driver,setDriver] =useState(initial)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const handleSubmit = (event)=&gt;{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event.preventDefault();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axios.post("http://localhost:4000/drivers",driver)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        .then(response =&gt;{ 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         setDriverList(prevState =&gt; [...prevState,driver]);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          setDriver(initial)       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})     }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</a:t>
            </a: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1" name="Title 1">
            <a:extLst>
              <a:ext uri="{FF2B5EF4-FFF2-40B4-BE49-F238E27FC236}">
                <a16:creationId xmlns:a16="http://schemas.microsoft.com/office/drawing/2014/main" id="{488220DE-B452-5ACC-4B16-91F99AEADD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Form Handling</a:t>
            </a:r>
            <a:endParaRPr lang="en-IN" altLang="en-US"/>
          </a:p>
        </p:txBody>
      </p:sp>
      <p:sp>
        <p:nvSpPr>
          <p:cNvPr id="189442" name="Content Placeholder 2">
            <a:extLst>
              <a:ext uri="{FF2B5EF4-FFF2-40B4-BE49-F238E27FC236}">
                <a16:creationId xmlns:a16="http://schemas.microsoft.com/office/drawing/2014/main" id="{CACFB7FB-2679-9667-3698-CAF04A53CE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const handleChange =(event) =&gt;{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  let name =event.target.name;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  let value =event.target.value;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 setDriver(obj =&gt; ({...obj, [name]: value}))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}</a:t>
            </a:r>
          </a:p>
          <a:p>
            <a:pPr marL="40005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return (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&lt;div&gt;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    &lt;FetchData list ={driverList}&gt;&lt;/FetchData&gt;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    &lt;AddDriver change={handleChange} submit={handleSubmit} driver={driver}&gt;&lt;/AddDriver&gt;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    &lt;/div&gt;  )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}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0005F1-19DE-B1C6-BA57-EDE78873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Redux</a:t>
            </a:r>
          </a:p>
        </p:txBody>
      </p:sp>
      <p:sp>
        <p:nvSpPr>
          <p:cNvPr id="190466" name="Text Placeholder 4">
            <a:extLst>
              <a:ext uri="{FF2B5EF4-FFF2-40B4-BE49-F238E27FC236}">
                <a16:creationId xmlns:a16="http://schemas.microsoft.com/office/drawing/2014/main" id="{340B00F4-0BA4-AEA7-A205-4C8F98EAA7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89" name="Title 1">
            <a:extLst>
              <a:ext uri="{FF2B5EF4-FFF2-40B4-BE49-F238E27FC236}">
                <a16:creationId xmlns:a16="http://schemas.microsoft.com/office/drawing/2014/main" id="{1C683A75-B002-108C-58F5-31AC319442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is Redux</a:t>
            </a:r>
          </a:p>
        </p:txBody>
      </p:sp>
      <p:sp>
        <p:nvSpPr>
          <p:cNvPr id="191490" name="Content Placeholder 2">
            <a:extLst>
              <a:ext uri="{FF2B5EF4-FFF2-40B4-BE49-F238E27FC236}">
                <a16:creationId xmlns:a16="http://schemas.microsoft.com/office/drawing/2014/main" id="{21C4DE3F-C208-246F-7476-9777BAD742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/>
              <a:t>Redux is  a library for front end development </a:t>
            </a:r>
          </a:p>
          <a:p>
            <a:pPr>
              <a:lnSpc>
                <a:spcPct val="150000"/>
              </a:lnSpc>
            </a:pPr>
            <a:endParaRPr lang="en-US" altLang="en-US" sz="1800"/>
          </a:p>
          <a:p>
            <a:pPr>
              <a:lnSpc>
                <a:spcPct val="150000"/>
              </a:lnSpc>
            </a:pPr>
            <a:r>
              <a:rPr lang="en-US" altLang="en-US" sz="1800"/>
              <a:t>Data flows through the components. 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/>
              <a:t>Unidirectional </a:t>
            </a:r>
            <a:r>
              <a:rPr lang="en-US" altLang="en-US" sz="1800"/>
              <a:t>Data flows from parent to child components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Data is organized and controlled better.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 Application’s state is contained in specific stores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The rest of the components remain loosely coupled.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Makes application more flexible leading to increased efficiency.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Can Manage both data-state and UI-state </a:t>
            </a:r>
          </a:p>
          <a:p>
            <a:endParaRPr lang="en-US" altLang="en-US" sz="1800"/>
          </a:p>
          <a:p>
            <a:pPr lvl="1"/>
            <a:endParaRPr lang="en-US" altLang="en-US" sz="1800"/>
          </a:p>
          <a:p>
            <a:endParaRPr lang="en-US" altLang="en-US" sz="1800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3" name="Title 1">
            <a:extLst>
              <a:ext uri="{FF2B5EF4-FFF2-40B4-BE49-F238E27FC236}">
                <a16:creationId xmlns:a16="http://schemas.microsoft.com/office/drawing/2014/main" id="{045D8740-A191-F305-83A1-A50367197B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Principles Of Redux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92514" name="Content Placeholder 2">
            <a:extLst>
              <a:ext uri="{FF2B5EF4-FFF2-40B4-BE49-F238E27FC236}">
                <a16:creationId xmlns:a16="http://schemas.microsoft.com/office/drawing/2014/main" id="{6C5549EF-76E3-35E2-DB28-B32B6005FD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i="1"/>
              <a:t>Single source of truth: </a:t>
            </a:r>
          </a:p>
          <a:p>
            <a:endParaRPr lang="en-US" altLang="en-US"/>
          </a:p>
          <a:p>
            <a:pPr lvl="1"/>
            <a:r>
              <a:rPr lang="en-US" altLang="en-US" sz="2000"/>
              <a:t>The state of the entire application is stored in an object/ state tree within a single store. 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The single state tree makes it easier to keep track of the changes over time and debug or inspect the application. 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For a faster development cycle, it helps to persist the application’s state in development.</a:t>
            </a: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7" name="Title 1">
            <a:extLst>
              <a:ext uri="{FF2B5EF4-FFF2-40B4-BE49-F238E27FC236}">
                <a16:creationId xmlns:a16="http://schemas.microsoft.com/office/drawing/2014/main" id="{82A18C3B-F602-F608-1109-093ED3DF2F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Principles Of Redux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93538" name="Content Placeholder 2">
            <a:extLst>
              <a:ext uri="{FF2B5EF4-FFF2-40B4-BE49-F238E27FC236}">
                <a16:creationId xmlns:a16="http://schemas.microsoft.com/office/drawing/2014/main" id="{6783DDC8-7EAE-A270-7514-D18510CED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i="1"/>
              <a:t>State is read-only: </a:t>
            </a:r>
          </a:p>
          <a:p>
            <a:endParaRPr lang="en-US" altLang="en-US"/>
          </a:p>
          <a:p>
            <a:pPr lvl="1">
              <a:lnSpc>
                <a:spcPct val="150000"/>
              </a:lnSpc>
            </a:pPr>
            <a:r>
              <a:rPr lang="en-US" altLang="en-US" sz="2000"/>
              <a:t>The only way to change the state is to trigger an action. 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An action is a plain JS object describing the change.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Just like the state is the minimal representation of data, the action is the minimal representation of the change to that data.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An action must have a type property (conventionally a String constant).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All the changes are centralized and occur one by one in a strict order.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1" name="Title 1">
            <a:extLst>
              <a:ext uri="{FF2B5EF4-FFF2-40B4-BE49-F238E27FC236}">
                <a16:creationId xmlns:a16="http://schemas.microsoft.com/office/drawing/2014/main" id="{446FE526-FA99-E489-AE6C-72F8AC1EA4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Principles Of Redux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94562" name="Content Placeholder 2">
            <a:extLst>
              <a:ext uri="{FF2B5EF4-FFF2-40B4-BE49-F238E27FC236}">
                <a16:creationId xmlns:a16="http://schemas.microsoft.com/office/drawing/2014/main" id="{48231820-14DC-4841-3448-F952938C50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600" b="1" i="1"/>
              <a:t>Changes are made with pure functions:</a:t>
            </a:r>
            <a:r>
              <a:rPr lang="en-US" altLang="en-US" sz="1600"/>
              <a:t> </a:t>
            </a:r>
          </a:p>
          <a:p>
            <a:pPr lvl="1">
              <a:lnSpc>
                <a:spcPct val="150000"/>
              </a:lnSpc>
            </a:pPr>
            <a:r>
              <a:rPr lang="en-US" altLang="en-US" sz="1600"/>
              <a:t>In order to specify how the state tree is transformed by actions, you need pure functions. </a:t>
            </a:r>
          </a:p>
          <a:p>
            <a:pPr lvl="1">
              <a:lnSpc>
                <a:spcPct val="150000"/>
              </a:lnSpc>
            </a:pPr>
            <a:r>
              <a:rPr lang="en-US" altLang="en-US" sz="1600"/>
              <a:t>Pure functions are those whose return values depend solely on the values of their arguments. </a:t>
            </a:r>
          </a:p>
          <a:p>
            <a:pPr lvl="1">
              <a:lnSpc>
                <a:spcPct val="150000"/>
              </a:lnSpc>
            </a:pPr>
            <a:r>
              <a:rPr lang="en-US" altLang="en-US" sz="1600"/>
              <a:t>Reducers are just pure functions that take the previous state and an action and return the next state. </a:t>
            </a:r>
          </a:p>
          <a:p>
            <a:pPr lvl="1">
              <a:lnSpc>
                <a:spcPct val="150000"/>
              </a:lnSpc>
            </a:pPr>
            <a:r>
              <a:rPr lang="en-US" altLang="en-US" sz="1600"/>
              <a:t>You can have a single reducer in your application and as it grows, you can split it off into smaller reducers. </a:t>
            </a:r>
          </a:p>
          <a:p>
            <a:pPr lvl="1">
              <a:lnSpc>
                <a:spcPct val="150000"/>
              </a:lnSpc>
            </a:pPr>
            <a:r>
              <a:rPr lang="en-US" altLang="en-US" sz="1600"/>
              <a:t>These smaller reducers will then manage specific parts of the state tree.</a:t>
            </a:r>
          </a:p>
          <a:p>
            <a:pPr lvl="1">
              <a:lnSpc>
                <a:spcPct val="150000"/>
              </a:lnSpc>
              <a:buFontTx/>
              <a:buNone/>
            </a:pPr>
            <a:br>
              <a:rPr lang="en-US" altLang="en-US" sz="1600"/>
            </a:br>
            <a:endParaRPr lang="en-US" altLang="en-US" sz="1600"/>
          </a:p>
          <a:p>
            <a:endParaRPr lang="en-US" altLang="en-US" sz="1600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Title 1">
            <a:extLst>
              <a:ext uri="{FF2B5EF4-FFF2-40B4-BE49-F238E27FC236}">
                <a16:creationId xmlns:a16="http://schemas.microsoft.com/office/drawing/2014/main" id="{BDD9E4D1-B04E-B1CB-4175-17AB3E7960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Redux</a:t>
            </a:r>
          </a:p>
        </p:txBody>
      </p:sp>
      <p:sp>
        <p:nvSpPr>
          <p:cNvPr id="195586" name="Content Placeholder 2">
            <a:extLst>
              <a:ext uri="{FF2B5EF4-FFF2-40B4-BE49-F238E27FC236}">
                <a16:creationId xmlns:a16="http://schemas.microsoft.com/office/drawing/2014/main" id="{DA46558C-085F-40E9-85AB-6801756FC5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Redux provides a “</a:t>
            </a:r>
            <a:r>
              <a:rPr lang="en-US" altLang="en-US" b="1"/>
              <a:t>store</a:t>
            </a:r>
            <a:r>
              <a:rPr lang="en-US" altLang="en-US"/>
              <a:t>” </a:t>
            </a:r>
          </a:p>
          <a:p>
            <a:pPr lvl="1"/>
            <a:r>
              <a:rPr lang="en-US" altLang="en-US" sz="2000"/>
              <a:t>Place keep the  application state together. </a:t>
            </a:r>
          </a:p>
          <a:p>
            <a:endParaRPr lang="en-US" altLang="en-US"/>
          </a:p>
          <a:p>
            <a:r>
              <a:rPr lang="en-US" altLang="en-US"/>
              <a:t>Components can “</a:t>
            </a:r>
            <a:r>
              <a:rPr lang="en-US" altLang="en-US" i="1"/>
              <a:t>dispatch</a:t>
            </a:r>
            <a:r>
              <a:rPr lang="en-US" altLang="en-US"/>
              <a:t>” state changes to the store </a:t>
            </a:r>
          </a:p>
          <a:p>
            <a:pPr lvl="1"/>
            <a:r>
              <a:rPr lang="en-US" altLang="en-US" sz="2000"/>
              <a:t>Not directly to the other components. </a:t>
            </a:r>
          </a:p>
          <a:p>
            <a:endParaRPr lang="en-US" altLang="en-US"/>
          </a:p>
          <a:p>
            <a:r>
              <a:rPr lang="en-US" altLang="en-US"/>
              <a:t>Components that need the updates about the state changes </a:t>
            </a:r>
          </a:p>
          <a:p>
            <a:pPr lvl="1"/>
            <a:r>
              <a:rPr lang="en-US" altLang="en-US" sz="2000"/>
              <a:t>“</a:t>
            </a:r>
            <a:r>
              <a:rPr lang="en-US" altLang="en-US" sz="2000" i="1"/>
              <a:t>subscribe</a:t>
            </a:r>
            <a:r>
              <a:rPr lang="en-US" altLang="en-US" sz="2000"/>
              <a:t>” to the store.</a:t>
            </a:r>
          </a:p>
          <a:p>
            <a:endParaRPr lang="en-US" altLang="en-US"/>
          </a:p>
          <a:p>
            <a:r>
              <a:rPr lang="en-US" altLang="en-US"/>
              <a:t>Initiating component does not have to worry about the list of components needing the state change 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It simply dispatch the change to the store. </a:t>
            </a:r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Title 1">
            <a:extLst>
              <a:ext uri="{FF2B5EF4-FFF2-40B4-BE49-F238E27FC236}">
                <a16:creationId xmlns:a16="http://schemas.microsoft.com/office/drawing/2014/main" id="{DBA1AEF5-F232-C8C8-30F6-578FDF44AE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Environment Setup</a:t>
            </a:r>
          </a:p>
        </p:txBody>
      </p:sp>
      <p:sp>
        <p:nvSpPr>
          <p:cNvPr id="196610" name="Content Placeholder 2">
            <a:extLst>
              <a:ext uri="{FF2B5EF4-FFF2-40B4-BE49-F238E27FC236}">
                <a16:creationId xmlns:a16="http://schemas.microsoft.com/office/drawing/2014/main" id="{251C661D-24EC-95CB-0D30-6A2B741C25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036638"/>
            <a:ext cx="8229600" cy="5135562"/>
          </a:xfrm>
        </p:spPr>
        <p:txBody>
          <a:bodyPr/>
          <a:lstStyle/>
          <a:p>
            <a:r>
              <a:rPr lang="en-US" altLang="en-US"/>
              <a:t>Using Create React App​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npx create-react-app my-app --template redux</a:t>
            </a:r>
          </a:p>
          <a:p>
            <a:endParaRPr lang="en-US" altLang="en-US"/>
          </a:p>
          <a:p>
            <a:r>
              <a:rPr lang="en-US" altLang="en-US"/>
              <a:t>npm install redux react-redux </a:t>
            </a:r>
          </a:p>
          <a:p>
            <a:endParaRPr lang="en-US" altLang="en-US"/>
          </a:p>
          <a:p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Number Placeholder 3">
            <a:extLst>
              <a:ext uri="{FF2B5EF4-FFF2-40B4-BE49-F238E27FC236}">
                <a16:creationId xmlns:a16="http://schemas.microsoft.com/office/drawing/2014/main" id="{0388DC31-A8E2-1136-946E-D68CBE3B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endParaRPr lang="en-US" altLang="en-US" sz="1400"/>
          </a:p>
          <a:p>
            <a:pPr algn="l">
              <a:spcBef>
                <a:spcPct val="0"/>
              </a:spcBef>
              <a:buFontTx/>
              <a:buNone/>
            </a:pPr>
            <a:fld id="{192FEA83-B518-B947-B7F1-6C2E30DA990E}" type="slidenum">
              <a:rPr lang="en-US" altLang="en-US" sz="1400" smtClean="0"/>
              <a:pPr algn="l"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3936DFD5-8E2A-839A-A830-816C345B6E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9563" y="203200"/>
            <a:ext cx="8153400" cy="914400"/>
          </a:xfrm>
        </p:spPr>
        <p:txBody>
          <a:bodyPr/>
          <a:lstStyle/>
          <a:p>
            <a:r>
              <a:rPr lang="en-US" altLang="en-US"/>
              <a:t>Cascading StyleSheets (CSS)</a:t>
            </a:r>
          </a:p>
        </p:txBody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95EF8BAD-A07C-C76E-34CF-C09C130EDF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9563" y="1066800"/>
            <a:ext cx="8408987" cy="5530850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70000"/>
              </a:spcBef>
              <a:defRPr/>
            </a:pPr>
            <a:endParaRPr lang="en-US" dirty="0"/>
          </a:p>
          <a:p>
            <a:pPr>
              <a:lnSpc>
                <a:spcPct val="120000"/>
              </a:lnSpc>
              <a:spcBef>
                <a:spcPct val="70000"/>
              </a:spcBef>
              <a:defRPr/>
            </a:pPr>
            <a:r>
              <a:rPr lang="en-US" dirty="0"/>
              <a:t>The Goal of HTML was to create content for a web page. </a:t>
            </a:r>
          </a:p>
          <a:p>
            <a:pPr marL="342900" lvl="1" indent="-342900">
              <a:lnSpc>
                <a:spcPct val="120000"/>
              </a:lnSpc>
              <a:spcBef>
                <a:spcPct val="70000"/>
              </a:spcBef>
              <a:buFontTx/>
              <a:buChar char="•"/>
              <a:defRPr/>
            </a:pPr>
            <a:r>
              <a:rPr lang="en-US" sz="2000" dirty="0"/>
              <a:t>CSS is a W3C Specification</a:t>
            </a:r>
          </a:p>
          <a:p>
            <a:pPr>
              <a:lnSpc>
                <a:spcPct val="120000"/>
              </a:lnSpc>
              <a:spcBef>
                <a:spcPct val="70000"/>
              </a:spcBef>
              <a:defRPr/>
            </a:pPr>
            <a:endParaRPr lang="en-US" dirty="0"/>
          </a:p>
          <a:p>
            <a:pPr>
              <a:lnSpc>
                <a:spcPct val="120000"/>
              </a:lnSpc>
              <a:spcBef>
                <a:spcPct val="70000"/>
              </a:spcBef>
              <a:defRPr/>
            </a:pPr>
            <a:r>
              <a:rPr lang="en-US" dirty="0"/>
              <a:t>From HTML 4.0 </a:t>
            </a:r>
          </a:p>
          <a:p>
            <a:pPr lvl="1">
              <a:lnSpc>
                <a:spcPct val="120000"/>
              </a:lnSpc>
              <a:spcBef>
                <a:spcPct val="70000"/>
              </a:spcBef>
              <a:defRPr/>
            </a:pPr>
            <a:r>
              <a:rPr lang="en-US" sz="2000" dirty="0"/>
              <a:t>Only CSS is used for all formatting </a:t>
            </a:r>
          </a:p>
          <a:p>
            <a:pPr lvl="1">
              <a:lnSpc>
                <a:spcPct val="120000"/>
              </a:lnSpc>
              <a:spcBef>
                <a:spcPct val="70000"/>
              </a:spcBef>
              <a:defRPr/>
            </a:pPr>
            <a:r>
              <a:rPr lang="en-US" sz="2000" dirty="0"/>
              <a:t>It can also be added from a separate external .</a:t>
            </a:r>
            <a:r>
              <a:rPr lang="en-US" sz="2000" dirty="0" err="1"/>
              <a:t>css</a:t>
            </a:r>
            <a:r>
              <a:rPr lang="en-US" sz="2000" dirty="0"/>
              <a:t> file.</a:t>
            </a:r>
          </a:p>
        </p:txBody>
      </p:sp>
    </p:spTree>
  </p:cSld>
  <p:clrMapOvr>
    <a:masterClrMapping/>
  </p:clrMapOvr>
  <p:transition/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Title 1">
            <a:extLst>
              <a:ext uri="{FF2B5EF4-FFF2-40B4-BE49-F238E27FC236}">
                <a16:creationId xmlns:a16="http://schemas.microsoft.com/office/drawing/2014/main" id="{1BE7A5D7-1C06-85D7-0A52-491CC63326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Redux Flow</a:t>
            </a:r>
            <a:endParaRPr lang="en-IN" altLang="en-US"/>
          </a:p>
        </p:txBody>
      </p:sp>
      <p:pic>
        <p:nvPicPr>
          <p:cNvPr id="197634" name="Picture 2" descr="Redux Fundamentals, Part 2: Concepts and Data Flow | Redux">
            <a:extLst>
              <a:ext uri="{FF2B5EF4-FFF2-40B4-BE49-F238E27FC236}">
                <a16:creationId xmlns:a16="http://schemas.microsoft.com/office/drawing/2014/main" id="{DF4D1E7F-DD71-AC96-7FA7-0B65343EC4CE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98563" y="1066800"/>
            <a:ext cx="6746875" cy="5059363"/>
          </a:xfrm>
          <a:noFill/>
        </p:spPr>
      </p:pic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E63EE9-23CC-7C56-B91E-1C8EF1FA9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Store</a:t>
            </a:r>
          </a:p>
        </p:txBody>
      </p:sp>
      <p:sp>
        <p:nvSpPr>
          <p:cNvPr id="198658" name="Text Placeholder 4">
            <a:extLst>
              <a:ext uri="{FF2B5EF4-FFF2-40B4-BE49-F238E27FC236}">
                <a16:creationId xmlns:a16="http://schemas.microsoft.com/office/drawing/2014/main" id="{7EC01CAE-E568-6C6B-E70E-C4DD4F5289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1" name="Title 1">
            <a:extLst>
              <a:ext uri="{FF2B5EF4-FFF2-40B4-BE49-F238E27FC236}">
                <a16:creationId xmlns:a16="http://schemas.microsoft.com/office/drawing/2014/main" id="{99613575-05AA-05CE-C758-7C18EDF960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Redux Store -Methods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60677A49-7F50-F228-3181-8E168D68E3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State of the whole application</a:t>
            </a:r>
            <a:r>
              <a:rPr lang="en-US" altLang="en-US" dirty="0"/>
              <a:t> lives </a:t>
            </a:r>
            <a:r>
              <a:rPr lang="en-US" altLang="en-US" b="1" dirty="0"/>
              <a:t>inside the store</a:t>
            </a:r>
            <a:r>
              <a:rPr lang="en-US" altLang="en-US" dirty="0"/>
              <a:t>.</a:t>
            </a:r>
          </a:p>
          <a:p>
            <a:pPr lvl="1">
              <a:defRPr/>
            </a:pPr>
            <a:r>
              <a:rPr lang="en-US" altLang="en-US" sz="2000" b="1" dirty="0"/>
              <a:t>Created by wrapping up the state</a:t>
            </a:r>
            <a:r>
              <a:rPr lang="en-US" altLang="en-US" sz="2000" dirty="0"/>
              <a:t>.</a:t>
            </a:r>
          </a:p>
          <a:p>
            <a:pPr>
              <a:defRPr/>
            </a:pPr>
            <a:r>
              <a:rPr lang="en-US" altLang="en-US" b="1" dirty="0" err="1"/>
              <a:t>createStore</a:t>
            </a:r>
            <a:r>
              <a:rPr lang="en-US" altLang="en-US" b="1" dirty="0"/>
              <a:t>()</a:t>
            </a:r>
            <a:r>
              <a:rPr lang="en-US" altLang="en-US" dirty="0"/>
              <a:t> 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b="1" dirty="0"/>
              <a:t>to create a store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b="1" dirty="0"/>
              <a:t>takes a reducer as the first argument</a:t>
            </a:r>
          </a:p>
          <a:p>
            <a:pPr>
              <a:defRPr/>
            </a:pPr>
            <a:endParaRPr lang="en-US" altLang="en-US" dirty="0"/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sz="2000" dirty="0"/>
              <a:t>  import { </a:t>
            </a:r>
            <a:r>
              <a:rPr lang="en-US" sz="2000" dirty="0" err="1"/>
              <a:t>createStore</a:t>
            </a:r>
            <a:r>
              <a:rPr lang="en-US" sz="2000" dirty="0"/>
              <a:t> } from 'redux'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sz="2000" dirty="0"/>
              <a:t>import </a:t>
            </a:r>
            <a:r>
              <a:rPr lang="en-US" sz="2000" dirty="0" err="1"/>
              <a:t>countReducer</a:t>
            </a:r>
            <a:r>
              <a:rPr lang="en-US" sz="2000" dirty="0"/>
              <a:t> from './reducer';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sz="2000" dirty="0"/>
              <a:t>const store = </a:t>
            </a:r>
            <a:r>
              <a:rPr lang="en-US" sz="2000" dirty="0" err="1"/>
              <a:t>createStore</a:t>
            </a:r>
            <a:r>
              <a:rPr lang="en-US" sz="2000" dirty="0"/>
              <a:t>(</a:t>
            </a:r>
            <a:r>
              <a:rPr lang="en-US" sz="2000" dirty="0" err="1"/>
              <a:t>countReducer</a:t>
            </a:r>
            <a:r>
              <a:rPr lang="en-US" sz="2000" dirty="0"/>
              <a:t>);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sz="2000" dirty="0"/>
              <a:t>export default store;</a:t>
            </a:r>
          </a:p>
          <a:p>
            <a:pPr>
              <a:defRPr/>
            </a:pPr>
            <a:endParaRPr lang="en-US" altLang="en-US" dirty="0"/>
          </a:p>
          <a:p>
            <a:pPr lvl="1">
              <a:defRPr/>
            </a:pPr>
            <a:endParaRPr lang="en-US" altLang="en-US" sz="2000" dirty="0"/>
          </a:p>
          <a:p>
            <a:pPr>
              <a:defRPr/>
            </a:pPr>
            <a:endParaRPr lang="en-US" altLang="en-US" dirty="0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5" name="Title 1">
            <a:extLst>
              <a:ext uri="{FF2B5EF4-FFF2-40B4-BE49-F238E27FC236}">
                <a16:creationId xmlns:a16="http://schemas.microsoft.com/office/drawing/2014/main" id="{0019B82B-886F-9D36-66B1-8B852C8AAF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store</a:t>
            </a:r>
          </a:p>
        </p:txBody>
      </p:sp>
      <p:sp>
        <p:nvSpPr>
          <p:cNvPr id="200706" name="Content Placeholder 2">
            <a:extLst>
              <a:ext uri="{FF2B5EF4-FFF2-40B4-BE49-F238E27FC236}">
                <a16:creationId xmlns:a16="http://schemas.microsoft.com/office/drawing/2014/main" id="{1E1AD184-24C6-1C7D-C97A-30C98B6F4F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800"/>
              <a:t>import { configureStore } from '@reduxjs/toolkit';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import countReducer from './CounterReducer';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import NameReducer from './NameReducer';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import { combineReducers } from 'redux'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const rootReducer = combineReducers({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count: countReducer,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names:NameReducer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})</a:t>
            </a:r>
          </a:p>
          <a:p>
            <a:pPr marL="457200" lvl="1" indent="0">
              <a:buFontTx/>
              <a:buNone/>
            </a:pPr>
            <a:endParaRPr lang="en-IN" altLang="en-US" sz="1800"/>
          </a:p>
          <a:p>
            <a:pPr marL="457200" lvl="1" indent="0">
              <a:buFontTx/>
              <a:buNone/>
            </a:pPr>
            <a:r>
              <a:rPr lang="en-IN" altLang="en-US" sz="1800"/>
              <a:t>export const store = configureStore({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 reducer: rootReducer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});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258A06-A635-8505-13F4-D7E9C1E36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Reducer</a:t>
            </a:r>
          </a:p>
        </p:txBody>
      </p:sp>
      <p:sp>
        <p:nvSpPr>
          <p:cNvPr id="201730" name="Text Placeholder 4">
            <a:extLst>
              <a:ext uri="{FF2B5EF4-FFF2-40B4-BE49-F238E27FC236}">
                <a16:creationId xmlns:a16="http://schemas.microsoft.com/office/drawing/2014/main" id="{562EB71E-01DC-E443-55D3-6AFF31BDCB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3" name="Title 1">
            <a:extLst>
              <a:ext uri="{FF2B5EF4-FFF2-40B4-BE49-F238E27FC236}">
                <a16:creationId xmlns:a16="http://schemas.microsoft.com/office/drawing/2014/main" id="{18365421-4BD6-6C01-74FD-1DB6975EE1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Reducer</a:t>
            </a:r>
            <a:endParaRPr lang="en-US" altLang="en-US"/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215F0EAD-DD9B-9E2A-7A71-A02FBBD47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defRPr/>
            </a:pPr>
            <a:r>
              <a:rPr lang="en-US" sz="2000" b="1" dirty="0">
                <a:solidFill>
                  <a:srgbClr val="FF0000"/>
                </a:solidFill>
              </a:rPr>
              <a:t>Take “state” from Redux  “action”</a:t>
            </a:r>
            <a:r>
              <a:rPr lang="en-US" sz="2000" dirty="0"/>
              <a:t> object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b="1" dirty="0">
                <a:solidFill>
                  <a:srgbClr val="0070C0"/>
                </a:solidFill>
              </a:rPr>
              <a:t>Returns a new “state”</a:t>
            </a:r>
            <a:r>
              <a:rPr lang="en-US" sz="2000" dirty="0"/>
              <a:t> to be stored back in Redux.</a:t>
            </a:r>
          </a:p>
          <a:p>
            <a:pPr lvl="1">
              <a:lnSpc>
                <a:spcPct val="150000"/>
              </a:lnSpc>
              <a:defRPr/>
            </a:pPr>
            <a:endParaRPr lang="en-US" sz="2000" dirty="0"/>
          </a:p>
          <a:p>
            <a:pPr>
              <a:lnSpc>
                <a:spcPct val="150000"/>
              </a:lnSpc>
              <a:defRPr/>
            </a:pPr>
            <a:r>
              <a:rPr lang="en-US" dirty="0"/>
              <a:t> C</a:t>
            </a:r>
            <a:r>
              <a:rPr lang="en-US" b="1" dirty="0"/>
              <a:t>alculates the next state depending on the action type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dirty="0"/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000" b="1" dirty="0"/>
              <a:t>should return at least the </a:t>
            </a:r>
            <a:r>
              <a:rPr lang="en-US" sz="2000" b="1" dirty="0">
                <a:solidFill>
                  <a:srgbClr val="00B0F0"/>
                </a:solidFill>
              </a:rPr>
              <a:t>initial state when no action type</a:t>
            </a:r>
            <a:r>
              <a:rPr lang="en-US" sz="2000" b="1" dirty="0"/>
              <a:t> matches</a:t>
            </a:r>
            <a:r>
              <a:rPr lang="en-US" sz="2000" dirty="0"/>
              <a:t>.</a:t>
            </a:r>
          </a:p>
          <a:p>
            <a:pPr lvl="1">
              <a:lnSpc>
                <a:spcPct val="150000"/>
              </a:lnSpc>
              <a:defRPr/>
            </a:pPr>
            <a:endParaRPr lang="en-US" sz="2000" dirty="0"/>
          </a:p>
          <a:p>
            <a:pPr lvl="1">
              <a:lnSpc>
                <a:spcPct val="150000"/>
              </a:lnSpc>
              <a:defRPr/>
            </a:pPr>
            <a:r>
              <a:rPr lang="en-US" sz="2000" dirty="0"/>
              <a:t>When the action type matches a valid clause, the 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reducer calculates the next state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 and 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returns a new object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7" name="Title 1">
            <a:extLst>
              <a:ext uri="{FF2B5EF4-FFF2-40B4-BE49-F238E27FC236}">
                <a16:creationId xmlns:a16="http://schemas.microsoft.com/office/drawing/2014/main" id="{AE96A531-B6EF-6604-C54B-06AC824946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Reducer</a:t>
            </a:r>
          </a:p>
        </p:txBody>
      </p:sp>
      <p:sp>
        <p:nvSpPr>
          <p:cNvPr id="203778" name="Content Placeholder 2">
            <a:extLst>
              <a:ext uri="{FF2B5EF4-FFF2-40B4-BE49-F238E27FC236}">
                <a16:creationId xmlns:a16="http://schemas.microsoft.com/office/drawing/2014/main" id="{35AD5949-0BCC-95BE-0273-ABB5383D57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2000"/>
              <a:t>const initialState = 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count: 1,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const countReducer = (state=initialState, action) =&gt; {</a:t>
            </a:r>
          </a:p>
          <a:p>
            <a:pPr marL="457200" lvl="1" indent="0">
              <a:buFontTx/>
              <a:buNone/>
            </a:pPr>
            <a:endParaRPr lang="en-IN" altLang="en-US" sz="2000"/>
          </a:p>
          <a:p>
            <a:pPr marL="457200" lvl="1" indent="0">
              <a:buFontTx/>
              <a:buNone/>
            </a:pPr>
            <a:r>
              <a:rPr lang="en-IN" altLang="en-US" sz="2000"/>
              <a:t>    switch(action.type) {</a:t>
            </a:r>
          </a:p>
          <a:p>
            <a:pPr marL="457200" lvl="1" indent="0">
              <a:buFontTx/>
              <a:buNone/>
            </a:pPr>
            <a:endParaRPr lang="en-IN" altLang="en-US" sz="2000"/>
          </a:p>
          <a:p>
            <a:pPr marL="457200" lvl="1" indent="0">
              <a:buFontTx/>
              <a:buNone/>
            </a:pPr>
            <a:r>
              <a:rPr lang="en-IN" altLang="en-US" sz="2000"/>
              <a:t>        case 'DECREMENT':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return 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...state,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count: state.count - 1,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}</a:t>
            </a:r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1" name="Title 1">
            <a:extLst>
              <a:ext uri="{FF2B5EF4-FFF2-40B4-BE49-F238E27FC236}">
                <a16:creationId xmlns:a16="http://schemas.microsoft.com/office/drawing/2014/main" id="{DD2542E2-1362-D8D8-090D-2DEB9CDADA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Reducer</a:t>
            </a:r>
          </a:p>
        </p:txBody>
      </p:sp>
      <p:sp>
        <p:nvSpPr>
          <p:cNvPr id="204802" name="Content Placeholder 2">
            <a:extLst>
              <a:ext uri="{FF2B5EF4-FFF2-40B4-BE49-F238E27FC236}">
                <a16:creationId xmlns:a16="http://schemas.microsoft.com/office/drawing/2014/main" id="{B1457D8E-41E3-65B9-4687-95CBD8D902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2000"/>
              <a:t> case 'INCREMENT':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return 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...state,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count: state.count + 1,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default: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return state;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}</a:t>
            </a:r>
          </a:p>
          <a:p>
            <a:pPr marL="457200" lvl="1" indent="0">
              <a:buFontTx/>
              <a:buNone/>
            </a:pPr>
            <a:endParaRPr lang="en-IN" altLang="en-US" sz="2000"/>
          </a:p>
          <a:p>
            <a:pPr marL="457200" lvl="1" indent="0">
              <a:buFontTx/>
              <a:buNone/>
            </a:pPr>
            <a:r>
              <a:rPr lang="en-IN" altLang="en-US" sz="2000"/>
              <a:t>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export default countReducer;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5" name="Title 1">
            <a:extLst>
              <a:ext uri="{FF2B5EF4-FFF2-40B4-BE49-F238E27FC236}">
                <a16:creationId xmlns:a16="http://schemas.microsoft.com/office/drawing/2014/main" id="{D4D14E9C-8E03-F8F1-BEA2-91F9733510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useSelector</a:t>
            </a:r>
          </a:p>
        </p:txBody>
      </p:sp>
      <p:sp>
        <p:nvSpPr>
          <p:cNvPr id="205826" name="Content Placeholder 2">
            <a:extLst>
              <a:ext uri="{FF2B5EF4-FFF2-40B4-BE49-F238E27FC236}">
                <a16:creationId xmlns:a16="http://schemas.microsoft.com/office/drawing/2014/main" id="{55DB93FD-E77D-CA6A-09BC-69ECB03D6B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Allows To extract data from the Redux store state, using a selector function.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Extracted state can be used in the component</a:t>
            </a:r>
          </a:p>
          <a:p>
            <a:pPr>
              <a:lnSpc>
                <a:spcPct val="150000"/>
              </a:lnSpc>
            </a:pPr>
            <a:r>
              <a:rPr lang="en-US" altLang="en-US"/>
              <a:t>The selector will be called with the entire Redux store state as its only argument.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The selector will be run whenever the function component renders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Subscribes to the Redux store, and run selector whenever an action is dispatched.</a:t>
            </a:r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endParaRPr lang="en-IN" alt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49" name="Title 1">
            <a:extLst>
              <a:ext uri="{FF2B5EF4-FFF2-40B4-BE49-F238E27FC236}">
                <a16:creationId xmlns:a16="http://schemas.microsoft.com/office/drawing/2014/main" id="{3D24F183-07A2-59A6-42E4-4260C89A75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useDispatch()</a:t>
            </a:r>
            <a:br>
              <a:rPr lang="en-US" altLang="en-US"/>
            </a:br>
            <a:endParaRPr lang="en-IN" altLang="en-US"/>
          </a:p>
        </p:txBody>
      </p:sp>
      <p:sp>
        <p:nvSpPr>
          <p:cNvPr id="247811" name="Content Placeholder 2">
            <a:extLst>
              <a:ext uri="{FF2B5EF4-FFF2-40B4-BE49-F238E27FC236}">
                <a16:creationId xmlns:a16="http://schemas.microsoft.com/office/drawing/2014/main" id="{7CA03F21-1446-46A7-A330-FE511E5FAA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pPr>
              <a:defRPr/>
            </a:pPr>
            <a:endParaRPr lang="en-US" altLang="en-US" sz="1400" dirty="0"/>
          </a:p>
          <a:p>
            <a:pPr>
              <a:defRPr/>
            </a:pPr>
            <a:r>
              <a:rPr lang="en-US" altLang="en-US" b="1" dirty="0" err="1">
                <a:solidFill>
                  <a:srgbClr val="444444"/>
                </a:solidFill>
              </a:rPr>
              <a:t>useDispatch</a:t>
            </a:r>
            <a:r>
              <a:rPr lang="en-US" altLang="en-US" b="1" dirty="0">
                <a:solidFill>
                  <a:srgbClr val="444444"/>
                </a:solidFill>
              </a:rPr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>
                <a:solidFill>
                  <a:srgbClr val="444444"/>
                </a:solidFill>
              </a:rPr>
              <a:t>hook is used to dispatch an action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b="1" i="1" dirty="0"/>
              <a:t>Dispatch, takes an action object 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2000" dirty="0"/>
              <a:t>Used to set up  action dispatchers. </a:t>
            </a:r>
          </a:p>
          <a:p>
            <a:pPr>
              <a:defRPr/>
            </a:pPr>
            <a:endParaRPr lang="en-US" altLang="en-US" dirty="0"/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const dispatch = </a:t>
            </a:r>
            <a:r>
              <a:rPr lang="en-US" altLang="en-US" sz="2000" dirty="0" err="1"/>
              <a:t>useDispatch</a:t>
            </a:r>
            <a:r>
              <a:rPr lang="en-US" altLang="en-US" sz="2000" dirty="0"/>
              <a:t>();</a:t>
            </a:r>
          </a:p>
          <a:p>
            <a:pPr marL="457200" lvl="1" indent="0">
              <a:buFontTx/>
              <a:buNone/>
              <a:defRPr/>
            </a:pPr>
            <a:endParaRPr lang="en-US" altLang="en-US" sz="2000" dirty="0"/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const </a:t>
            </a:r>
            <a:r>
              <a:rPr lang="en-US" altLang="en-US" sz="2000" dirty="0" err="1"/>
              <a:t>handleClick</a:t>
            </a:r>
            <a:r>
              <a:rPr lang="en-US" altLang="en-US" sz="2000" dirty="0"/>
              <a:t> = () =&gt; {</a:t>
            </a:r>
          </a:p>
          <a:p>
            <a:pPr marL="457200" lvl="1" indent="0">
              <a:buFontTx/>
              <a:buNone/>
              <a:defRPr/>
            </a:pPr>
            <a:endParaRPr lang="en-US" altLang="en-US" sz="2000" dirty="0"/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    dispatch({type: 'INCREMENT',count:1});</a:t>
            </a:r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  };</a:t>
            </a:r>
          </a:p>
          <a:p>
            <a:pPr>
              <a:defRPr/>
            </a:pPr>
            <a:endParaRPr lang="en-US" altLang="en-US" sz="1400" dirty="0"/>
          </a:p>
          <a:p>
            <a:pPr>
              <a:defRPr/>
            </a:pPr>
            <a:r>
              <a:rPr lang="en-US" altLang="en-US" sz="1400" dirty="0"/>
              <a:t>  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90C4B605-D365-4B02-9798-A40137F108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CSS Usage</a:t>
            </a: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52C02986-3B04-0A26-F232-BD201489DC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Specify point size and font of text;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Set margins within a web page;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Create a distinctive style for individual web pages or sets of web pages;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Format style to one element of a web page or to a numerous pages;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Control color of different elements of a web page; </a:t>
            </a:r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3" name="Title 1">
            <a:extLst>
              <a:ext uri="{FF2B5EF4-FFF2-40B4-BE49-F238E27FC236}">
                <a16:creationId xmlns:a16="http://schemas.microsoft.com/office/drawing/2014/main" id="{2DC00933-B8A9-A39B-8FA0-56276E7D97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34950"/>
            <a:ext cx="8229600" cy="563563"/>
          </a:xfrm>
        </p:spPr>
        <p:txBody>
          <a:bodyPr/>
          <a:lstStyle/>
          <a:p>
            <a:r>
              <a:rPr lang="en-IN" altLang="en-US"/>
              <a:t>Application</a:t>
            </a:r>
          </a:p>
        </p:txBody>
      </p:sp>
      <p:sp>
        <p:nvSpPr>
          <p:cNvPr id="207874" name="Content Placeholder 2">
            <a:extLst>
              <a:ext uri="{FF2B5EF4-FFF2-40B4-BE49-F238E27FC236}">
                <a16:creationId xmlns:a16="http://schemas.microsoft.com/office/drawing/2014/main" id="{EF036FF9-676F-BA6C-2A21-11B81DAB3E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 Application = ()=&gt; {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{ count } = useSelector((state)=&gt; state.count);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endParaRPr lang="en-IN" altLang="en-US" sz="2000"/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const countDispatch = useDispatch();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handleIncrement = () =&gt; {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countDispatch({type: 'INCREMENT',count:1});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endParaRPr lang="en-IN" altLang="en-US" sz="2000"/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}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</a:t>
            </a:r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7" name="Title 1">
            <a:extLst>
              <a:ext uri="{FF2B5EF4-FFF2-40B4-BE49-F238E27FC236}">
                <a16:creationId xmlns:a16="http://schemas.microsoft.com/office/drawing/2014/main" id="{9B95093E-9E57-2838-4AB9-41D62A9868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Application</a:t>
            </a:r>
          </a:p>
        </p:txBody>
      </p:sp>
      <p:sp>
        <p:nvSpPr>
          <p:cNvPr id="208898" name="Content Placeholder 2">
            <a:extLst>
              <a:ext uri="{FF2B5EF4-FFF2-40B4-BE49-F238E27FC236}">
                <a16:creationId xmlns:a16="http://schemas.microsoft.com/office/drawing/2014/main" id="{4F2FAE47-D163-F7A5-8FC6-5BCC735F7F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/>
              <a:t> </a:t>
            </a:r>
            <a:r>
              <a:rPr lang="en-IN" altLang="en-US" sz="2000"/>
              <a:t>return (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   &lt;div&gt;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&lt;button onClick={handleIncrement} className="btn btn-info"&gt;Plus&lt;/button&gt;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&lt;span style={{padding:'40px'}}&gt;count: {count}&lt;/span&gt; 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   &lt;/div&gt;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}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export default Application;</a:t>
            </a:r>
          </a:p>
          <a:p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1" name="Title 1">
            <a:extLst>
              <a:ext uri="{FF2B5EF4-FFF2-40B4-BE49-F238E27FC236}">
                <a16:creationId xmlns:a16="http://schemas.microsoft.com/office/drawing/2014/main" id="{437D2068-026F-1917-A1BE-B2A3FC4960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Second Application</a:t>
            </a:r>
          </a:p>
        </p:txBody>
      </p:sp>
      <p:sp>
        <p:nvSpPr>
          <p:cNvPr id="209922" name="Content Placeholder 2">
            <a:extLst>
              <a:ext uri="{FF2B5EF4-FFF2-40B4-BE49-F238E27FC236}">
                <a16:creationId xmlns:a16="http://schemas.microsoft.com/office/drawing/2014/main" id="{B02CE6AF-DA21-BCC3-F48D-3D267AC2F3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 SecondApplication = ()=&gt; {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const { count } = useSelector((state)=&gt; state.count);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endParaRPr lang="en-IN" altLang="en-US" sz="2000"/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const countDispatch = useDispatch();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const handleDecrement = () =&gt; {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    countDispatch({type: 'DECREMENT',count:1});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}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    const isLessthanZero = count&lt;=0;</a:t>
            </a:r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5" name="Title 1">
            <a:extLst>
              <a:ext uri="{FF2B5EF4-FFF2-40B4-BE49-F238E27FC236}">
                <a16:creationId xmlns:a16="http://schemas.microsoft.com/office/drawing/2014/main" id="{2346A944-9A75-0945-D245-41F9917D33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Second Application</a:t>
            </a:r>
          </a:p>
        </p:txBody>
      </p:sp>
      <p:sp>
        <p:nvSpPr>
          <p:cNvPr id="210946" name="Content Placeholder 2">
            <a:extLst>
              <a:ext uri="{FF2B5EF4-FFF2-40B4-BE49-F238E27FC236}">
                <a16:creationId xmlns:a16="http://schemas.microsoft.com/office/drawing/2014/main" id="{A51C522C-B6F1-1B62-F149-41D2C9A186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/>
              <a:t> </a:t>
            </a:r>
            <a:r>
              <a:rPr lang="en-IN" altLang="en-US" sz="2000"/>
              <a:t>    return (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&lt;div&gt;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&lt;div&gt;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    &lt;button onClick={handleDecrement} className="btn btn-warning"  disabled={isLessthanZero}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&gt;Minus&lt;/button&gt;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&lt;/div&gt;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&lt;/div&gt;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);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export default SecondApplication;</a:t>
            </a:r>
          </a:p>
          <a:p>
            <a:pPr marL="457200" lvl="1" indent="0">
              <a:buFontTx/>
              <a:buNone/>
            </a:pPr>
            <a:endParaRPr lang="en-IN" altLang="en-US" sz="2000"/>
          </a:p>
          <a:p>
            <a:endParaRPr lang="en-IN" alt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69" name="Title 1">
            <a:extLst>
              <a:ext uri="{FF2B5EF4-FFF2-40B4-BE49-F238E27FC236}">
                <a16:creationId xmlns:a16="http://schemas.microsoft.com/office/drawing/2014/main" id="{2A278049-71CE-883F-C15D-9E829CA68F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8229600" cy="533400"/>
          </a:xfrm>
        </p:spPr>
        <p:txBody>
          <a:bodyPr/>
          <a:lstStyle/>
          <a:p>
            <a:r>
              <a:rPr lang="en-US" altLang="en-US"/>
              <a:t>Provider</a:t>
            </a:r>
          </a:p>
        </p:txBody>
      </p:sp>
      <p:sp>
        <p:nvSpPr>
          <p:cNvPr id="211970" name="Content Placeholder 2">
            <a:extLst>
              <a:ext uri="{FF2B5EF4-FFF2-40B4-BE49-F238E27FC236}">
                <a16:creationId xmlns:a16="http://schemas.microsoft.com/office/drawing/2014/main" id="{34B26824-2B7B-87E9-B4C5-4DC5BA2FE6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/>
              <a:t>A high order component coming from react-redux.</a:t>
            </a:r>
          </a:p>
          <a:p>
            <a:pPr>
              <a:lnSpc>
                <a:spcPct val="150000"/>
              </a:lnSpc>
            </a:pPr>
            <a:r>
              <a:rPr lang="en-US" altLang="en-US"/>
              <a:t>It gets the store as a prop.</a:t>
            </a:r>
          </a:p>
          <a:p>
            <a:pPr>
              <a:lnSpc>
                <a:spcPct val="150000"/>
              </a:lnSpc>
            </a:pPr>
            <a:r>
              <a:rPr lang="en-US" altLang="en-US"/>
              <a:t>Wraps up React application and makes it aware of the entire Redux’s store.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React must get state and actions by accessing the store 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Title 1">
            <a:extLst>
              <a:ext uri="{FF2B5EF4-FFF2-40B4-BE49-F238E27FC236}">
                <a16:creationId xmlns:a16="http://schemas.microsoft.com/office/drawing/2014/main" id="{40071A94-6243-E3BC-319F-2DCE886CEE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index.js</a:t>
            </a:r>
            <a:endParaRPr lang="en-IN" altLang="en-US"/>
          </a:p>
        </p:txBody>
      </p:sp>
      <p:sp>
        <p:nvSpPr>
          <p:cNvPr id="212994" name="Content Placeholder 2">
            <a:extLst>
              <a:ext uri="{FF2B5EF4-FFF2-40B4-BE49-F238E27FC236}">
                <a16:creationId xmlns:a16="http://schemas.microsoft.com/office/drawing/2014/main" id="{F76A72E3-7901-E81A-5D8A-C36504AFD2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&lt;React.StrictMode&gt;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    &lt;Provider store={store}&gt;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      &lt;App /&gt;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    &lt;/Provider&gt;</a:t>
            </a:r>
          </a:p>
          <a:p>
            <a:pPr marL="457200" lvl="1" indent="0">
              <a:lnSpc>
                <a:spcPct val="150000"/>
              </a:lnSpc>
              <a:buFontTx/>
              <a:buNone/>
            </a:pPr>
            <a:r>
              <a:rPr lang="en-IN" altLang="en-US" sz="2000"/>
              <a:t>  &lt;/React.StrictMode&gt;</a:t>
            </a:r>
          </a:p>
          <a:p>
            <a:pPr marL="857250" lvl="2" indent="0">
              <a:lnSpc>
                <a:spcPct val="150000"/>
              </a:lnSpc>
              <a:buFontTx/>
              <a:buNone/>
            </a:pPr>
            <a:r>
              <a:rPr lang="en-US" altLang="en-US" sz="2000"/>
              <a:t>}</a:t>
            </a:r>
            <a:endParaRPr lang="en-IN" alt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4A76EC-5148-6DF2-CFFE-90AE46B1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Reactive testing library</a:t>
            </a:r>
            <a:endParaRPr lang="en-IN" dirty="0"/>
          </a:p>
        </p:txBody>
      </p:sp>
      <p:sp>
        <p:nvSpPr>
          <p:cNvPr id="214018" name="Text Placeholder 4">
            <a:extLst>
              <a:ext uri="{FF2B5EF4-FFF2-40B4-BE49-F238E27FC236}">
                <a16:creationId xmlns:a16="http://schemas.microsoft.com/office/drawing/2014/main" id="{ABCD005F-EDCB-9D23-C153-D855D184B5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IN" alt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Title 1">
            <a:extLst>
              <a:ext uri="{FF2B5EF4-FFF2-40B4-BE49-F238E27FC236}">
                <a16:creationId xmlns:a16="http://schemas.microsoft.com/office/drawing/2014/main" id="{B7067822-9BAA-6F48-FCB7-C5DE82BCF5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React Testing Library</a:t>
            </a:r>
            <a:endParaRPr lang="en-IN" altLang="en-US"/>
          </a:p>
        </p:txBody>
      </p:sp>
      <p:sp>
        <p:nvSpPr>
          <p:cNvPr id="215042" name="Content Placeholder 2">
            <a:extLst>
              <a:ext uri="{FF2B5EF4-FFF2-40B4-BE49-F238E27FC236}">
                <a16:creationId xmlns:a16="http://schemas.microsoft.com/office/drawing/2014/main" id="{566E3BEF-5F9B-BE97-4B08-CD308C8D0A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 package created by Kent C. Dodds. </a:t>
            </a:r>
          </a:p>
          <a:p>
            <a:pPr lvl="1"/>
            <a:r>
              <a:rPr lang="en-US" altLang="en-US" sz="2000"/>
              <a:t>It's a replacement for Enzyme </a:t>
            </a:r>
          </a:p>
          <a:p>
            <a:endParaRPr lang="en-US" altLang="en-US"/>
          </a:p>
          <a:p>
            <a:r>
              <a:rPr lang="en-US" altLang="en-US"/>
              <a:t>Testing utility tool that's built to test the actual DOM tree rendered by React on the browser. </a:t>
            </a:r>
          </a:p>
          <a:p>
            <a:endParaRPr lang="en-US" altLang="en-US"/>
          </a:p>
          <a:p>
            <a:r>
              <a:rPr lang="en-US" altLang="en-US"/>
              <a:t>Tests resemble how a user would use application. </a:t>
            </a:r>
          </a:p>
          <a:p>
            <a:endParaRPr lang="en-US" altLang="en-US"/>
          </a:p>
          <a:p>
            <a:r>
              <a:rPr lang="en-US" altLang="en-US"/>
              <a:t>Provides utility methods that will query the DOM </a:t>
            </a:r>
          </a:p>
          <a:p>
            <a:endParaRPr lang="en-US" altLang="en-US"/>
          </a:p>
          <a:p>
            <a:r>
              <a:rPr lang="en-US" altLang="en-US" b="1" i="1"/>
              <a:t>create-react-app comes with the library and its dependencies.</a:t>
            </a:r>
          </a:p>
          <a:p>
            <a:endParaRPr lang="en-US" altLang="en-US"/>
          </a:p>
          <a:p>
            <a:endParaRPr lang="en-US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Title 1">
            <a:extLst>
              <a:ext uri="{FF2B5EF4-FFF2-40B4-BE49-F238E27FC236}">
                <a16:creationId xmlns:a16="http://schemas.microsoft.com/office/drawing/2014/main" id="{D19FF565-AF32-9882-00D5-CD3E30764E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React Testing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6C9D9-5F71-2F61-6674-FA200E882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  <a:defRPr/>
            </a:pPr>
            <a:r>
              <a:rPr lang="en-IN" sz="2000" dirty="0"/>
              <a:t>import { render, </a:t>
            </a:r>
            <a:r>
              <a:rPr lang="en-IN" sz="2000" dirty="0">
                <a:solidFill>
                  <a:srgbClr val="00B050"/>
                </a:solidFill>
              </a:rPr>
              <a:t>screen</a:t>
            </a:r>
            <a:r>
              <a:rPr lang="en-IN" sz="2000" dirty="0"/>
              <a:t> } from '@testing-library/react’;</a:t>
            </a:r>
          </a:p>
          <a:p>
            <a:pPr marL="457200" lvl="1" indent="0">
              <a:buFontTx/>
              <a:buNone/>
              <a:defRPr/>
            </a:pPr>
            <a:r>
              <a:rPr lang="en-IN" sz="2000" dirty="0"/>
              <a:t>import </a:t>
            </a:r>
            <a:r>
              <a:rPr lang="en-IN" sz="2000" b="1" dirty="0">
                <a:solidFill>
                  <a:srgbClr val="002060"/>
                </a:solidFill>
              </a:rPr>
              <a:t>App</a:t>
            </a:r>
            <a:r>
              <a:rPr lang="en-IN" sz="2000" dirty="0"/>
              <a:t> from './App’;</a:t>
            </a:r>
          </a:p>
          <a:p>
            <a:pPr marL="457200" lvl="1" indent="0">
              <a:buFontTx/>
              <a:buNone/>
              <a:defRPr/>
            </a:pPr>
            <a:endParaRPr lang="en-IN" sz="2000" dirty="0"/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test('renders learn react link', () =&gt; {  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  render(&lt;</a:t>
            </a:r>
            <a:r>
              <a:rPr lang="en-IN" sz="2000" b="1" dirty="0">
                <a:solidFill>
                  <a:srgbClr val="002060"/>
                </a:solidFill>
              </a:rPr>
              <a:t>App</a:t>
            </a:r>
            <a:r>
              <a:rPr lang="en-IN" sz="2000" dirty="0"/>
              <a:t> /&gt;);  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 </a:t>
            </a:r>
            <a:r>
              <a:rPr lang="en-IN" sz="2000" dirty="0" err="1"/>
              <a:t>const</a:t>
            </a:r>
            <a:r>
              <a:rPr lang="en-IN" sz="2000" dirty="0"/>
              <a:t> </a:t>
            </a:r>
            <a:r>
              <a:rPr lang="en-IN" sz="2000" dirty="0" err="1">
                <a:solidFill>
                  <a:srgbClr val="C00000"/>
                </a:solidFill>
              </a:rPr>
              <a:t>linkElement</a:t>
            </a:r>
            <a:r>
              <a:rPr lang="en-IN" sz="2000" dirty="0"/>
              <a:t> = </a:t>
            </a:r>
            <a:r>
              <a:rPr lang="en-IN" sz="2000" dirty="0" err="1">
                <a:solidFill>
                  <a:srgbClr val="00B050"/>
                </a:solidFill>
              </a:rPr>
              <a:t>screen</a:t>
            </a:r>
            <a:r>
              <a:rPr lang="en-IN" sz="2000" dirty="0" err="1"/>
              <a:t>.</a:t>
            </a:r>
            <a:r>
              <a:rPr lang="en-IN" sz="2000" b="1" dirty="0" err="1"/>
              <a:t>getByText</a:t>
            </a:r>
            <a:r>
              <a:rPr lang="en-IN" sz="2000" dirty="0"/>
              <a:t>(/learn react/</a:t>
            </a:r>
            <a:r>
              <a:rPr lang="en-IN" sz="2000" dirty="0" err="1"/>
              <a:t>i</a:t>
            </a:r>
            <a:r>
              <a:rPr lang="en-IN" sz="2000" dirty="0"/>
              <a:t>);  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expect(</a:t>
            </a:r>
            <a:r>
              <a:rPr lang="en-IN" sz="2000" dirty="0" err="1">
                <a:solidFill>
                  <a:srgbClr val="C00000"/>
                </a:solidFill>
              </a:rPr>
              <a:t>linkElement</a:t>
            </a:r>
            <a:r>
              <a:rPr lang="en-IN" sz="2000" dirty="0"/>
              <a:t>).</a:t>
            </a:r>
            <a:r>
              <a:rPr lang="en-IN" sz="2000" b="1" dirty="0" err="1">
                <a:solidFill>
                  <a:schemeClr val="accent6">
                    <a:lumMod val="75000"/>
                  </a:schemeClr>
                </a:solidFill>
              </a:rPr>
              <a:t>toBeInTheDocument</a:t>
            </a:r>
            <a:r>
              <a:rPr lang="en-IN" sz="2000" b="1" dirty="0">
                <a:solidFill>
                  <a:schemeClr val="accent6">
                    <a:lumMod val="75000"/>
                  </a:schemeClr>
                </a:solidFill>
              </a:rPr>
              <a:t>()</a:t>
            </a:r>
            <a:r>
              <a:rPr lang="en-IN" sz="2000" dirty="0"/>
              <a:t>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/>
              <a:t>});</a:t>
            </a:r>
          </a:p>
          <a:p>
            <a:pPr>
              <a:defRPr/>
            </a:pPr>
            <a:r>
              <a:rPr lang="en-US" b="1" dirty="0" err="1"/>
              <a:t>npm</a:t>
            </a:r>
            <a:r>
              <a:rPr lang="en-US" b="1" dirty="0"/>
              <a:t> test </a:t>
            </a:r>
          </a:p>
          <a:p>
            <a:pPr lvl="1">
              <a:defRPr/>
            </a:pPr>
            <a:r>
              <a:rPr lang="en-US" sz="2000" dirty="0"/>
              <a:t>Will Run the test and show the test result in the console: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endParaRPr lang="en-IN" sz="2000" dirty="0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89" name="Title 1">
            <a:extLst>
              <a:ext uri="{FF2B5EF4-FFF2-40B4-BE49-F238E27FC236}">
                <a16:creationId xmlns:a16="http://schemas.microsoft.com/office/drawing/2014/main" id="{7AEBDB77-7079-9D4A-01B3-6AAC9E8FE8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React Testing Library</a:t>
            </a:r>
          </a:p>
        </p:txBody>
      </p:sp>
      <p:sp>
        <p:nvSpPr>
          <p:cNvPr id="217090" name="Content Placeholder 2">
            <a:extLst>
              <a:ext uri="{FF2B5EF4-FFF2-40B4-BE49-F238E27FC236}">
                <a16:creationId xmlns:a16="http://schemas.microsoft.com/office/drawing/2014/main" id="{1A0EF927-A8EA-6F41-7B70-8CCB9B2A3F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/>
              <a:t>render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Used to virtually render the component imported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Added to the document.body node. </a:t>
            </a:r>
          </a:p>
          <a:p>
            <a:pPr>
              <a:lnSpc>
                <a:spcPct val="150000"/>
              </a:lnSpc>
            </a:pPr>
            <a:r>
              <a:rPr lang="en-US" altLang="en-US" b="1"/>
              <a:t>screen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Used access the rendered HTML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Has the DOM testing methods bound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Example  - getByText() </a:t>
            </a:r>
          </a:p>
          <a:p>
            <a:endParaRPr lang="en-US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24A28C51-BB29-971D-3164-C2516A6895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2775" y="228600"/>
            <a:ext cx="8153400" cy="557213"/>
          </a:xfrm>
        </p:spPr>
        <p:txBody>
          <a:bodyPr/>
          <a:lstStyle/>
          <a:p>
            <a:br>
              <a:rPr lang="en-US" altLang="en-US"/>
            </a:br>
            <a:r>
              <a:rPr lang="en-US" altLang="en-US"/>
              <a:t>K.Srivatsan  - vatsank@gmail.com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5362" name="Content Placeholder 2">
            <a:extLst>
              <a:ext uri="{FF2B5EF4-FFF2-40B4-BE49-F238E27FC236}">
                <a16:creationId xmlns:a16="http://schemas.microsoft.com/office/drawing/2014/main" id="{872264F3-1CEF-AB83-F14F-42CA073E3C23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612775" y="785813"/>
            <a:ext cx="8153400" cy="5429250"/>
          </a:xfrm>
        </p:spPr>
        <p:txBody>
          <a:bodyPr/>
          <a:lstStyle/>
          <a:p>
            <a:r>
              <a:rPr lang="en-US" altLang="en-US" sz="1800"/>
              <a:t>IT Trainer Since 1991</a:t>
            </a:r>
          </a:p>
          <a:p>
            <a:r>
              <a:rPr lang="en-US" altLang="en-US" sz="1800"/>
              <a:t>Conducting Java Training Since 2004 </a:t>
            </a:r>
          </a:p>
          <a:p>
            <a:r>
              <a:rPr lang="en-US" altLang="en-US" sz="1800"/>
              <a:t>About 60+ Corporate Clients </a:t>
            </a:r>
          </a:p>
          <a:p>
            <a:endParaRPr lang="en-US" altLang="en-US"/>
          </a:p>
          <a:p>
            <a:endParaRPr lang="en-US" altLang="en-US"/>
          </a:p>
        </p:txBody>
      </p:sp>
      <p:graphicFrame>
        <p:nvGraphicFramePr>
          <p:cNvPr id="15363" name="Object 2">
            <a:extLst>
              <a:ext uri="{FF2B5EF4-FFF2-40B4-BE49-F238E27FC236}">
                <a16:creationId xmlns:a16="http://schemas.microsoft.com/office/drawing/2014/main" id="{A909CE50-6CBD-1C35-BE7C-C465F78B3B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9013" y="2051050"/>
          <a:ext cx="7116762" cy="427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540500" imgH="4356100" progId="Word.Document.8">
                  <p:embed/>
                </p:oleObj>
              </mc:Choice>
              <mc:Fallback>
                <p:oleObj name="Document" r:id="rId2" imgW="6540500" imgH="435610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9013" y="2051050"/>
                        <a:ext cx="7116762" cy="427355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9F9B698B-9F48-9364-41E1-0673E487F3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Style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53385-B50B-7F0D-50C4-713D8C3A2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410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A </a:t>
            </a:r>
            <a:r>
              <a:rPr lang="en-US" u="sng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Style Rule</a:t>
            </a:r>
            <a:r>
              <a:rPr lang="en-US" dirty="0"/>
              <a:t> is composed of two parts: a selector and a declaration.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endParaRPr lang="en-US" dirty="0"/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endParaRPr lang="en-US" dirty="0"/>
          </a:p>
          <a:p>
            <a:pPr algn="ctr" eaLnBrk="1" hangingPunct="1">
              <a:lnSpc>
                <a:spcPct val="90000"/>
              </a:lnSpc>
              <a:buFontTx/>
              <a:buNone/>
              <a:defRPr/>
            </a:pPr>
            <a:r>
              <a:rPr lang="en-US" dirty="0"/>
              <a:t>TH {color: red;}.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The </a:t>
            </a: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Selector</a:t>
            </a:r>
            <a:r>
              <a:rPr lang="en-US" dirty="0"/>
              <a:t> indicates the element to which the rule is applied.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The </a:t>
            </a:r>
            <a:r>
              <a:rPr lang="en-US" b="1" u="sng" dirty="0">
                <a:solidFill>
                  <a:srgbClr val="9933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Declaration</a:t>
            </a:r>
            <a:r>
              <a:rPr lang="en-US" dirty="0"/>
              <a:t> determines the property values of a selector.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sz="2000" u="sng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Property</a:t>
            </a:r>
            <a:r>
              <a:rPr lang="en-US" sz="2000" dirty="0"/>
              <a:t>  specifies a characteristic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000" dirty="0"/>
              <a:t>color, font-family, position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b="1" u="sng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Value</a:t>
            </a:r>
            <a:r>
              <a:rPr lang="en-US" sz="2000" dirty="0"/>
              <a:t> expresses specification of a property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1800" dirty="0">
                <a:solidFill>
                  <a:srgbClr val="FF0000"/>
                </a:solidFill>
              </a:rPr>
              <a:t>RED </a:t>
            </a:r>
            <a:r>
              <a:rPr lang="en-US" sz="1800" dirty="0"/>
              <a:t>for color, </a:t>
            </a:r>
            <a:r>
              <a:rPr lang="en-US" sz="1800" b="1" dirty="0"/>
              <a:t>12 pt</a:t>
            </a:r>
            <a:r>
              <a:rPr lang="en-US" sz="1800" dirty="0"/>
              <a:t>  for font-size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sz="1800" dirty="0"/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3200" dirty="0"/>
              <a:t>{color: red;}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/>
          </a:p>
          <a:p>
            <a:pPr algn="ctr" eaLnBrk="1" hangingPunct="1">
              <a:lnSpc>
                <a:spcPct val="90000"/>
              </a:lnSpc>
              <a:buFontTx/>
              <a:buNone/>
              <a:defRPr/>
            </a:pPr>
            <a:endParaRPr lang="en-US" dirty="0"/>
          </a:p>
          <a:p>
            <a:pPr eaLnBrk="1" hangingPunct="1">
              <a:defRPr/>
            </a:pPr>
            <a:endParaRPr lang="en-US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A1A944C3-83D3-94F0-B502-102871024DED}"/>
              </a:ext>
            </a:extLst>
          </p:cNvPr>
          <p:cNvSpPr/>
          <p:nvPr/>
        </p:nvSpPr>
        <p:spPr>
          <a:xfrm>
            <a:off x="2286000" y="1371600"/>
            <a:ext cx="1219200" cy="685800"/>
          </a:xfrm>
          <a:prstGeom prst="flowChartAlternate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accent4"/>
                </a:solidFill>
              </a:rPr>
              <a:t>Selector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0D554610-00DB-0660-9149-0F9FDF312C61}"/>
              </a:ext>
            </a:extLst>
          </p:cNvPr>
          <p:cNvSpPr/>
          <p:nvPr/>
        </p:nvSpPr>
        <p:spPr>
          <a:xfrm>
            <a:off x="6172200" y="1524000"/>
            <a:ext cx="1447800" cy="457200"/>
          </a:xfrm>
          <a:prstGeom prst="flowChartAlternate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accent4"/>
                </a:solidFill>
              </a:rPr>
              <a:t>Declaration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5E6492-3982-25A4-27B8-EEA72F4F6F92}"/>
              </a:ext>
            </a:extLst>
          </p:cNvPr>
          <p:cNvCxnSpPr>
            <a:stCxn id="4" idx="3"/>
          </p:cNvCxnSpPr>
          <p:nvPr/>
        </p:nvCxnSpPr>
        <p:spPr>
          <a:xfrm>
            <a:off x="3505200" y="1714500"/>
            <a:ext cx="381000" cy="342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85DE153-2988-FE1B-93F1-ECA6C93759F4}"/>
              </a:ext>
            </a:extLst>
          </p:cNvPr>
          <p:cNvCxnSpPr>
            <a:endCxn id="5" idx="1"/>
          </p:cNvCxnSpPr>
          <p:nvPr/>
        </p:nvCxnSpPr>
        <p:spPr>
          <a:xfrm flipV="1">
            <a:off x="5334000" y="1752600"/>
            <a:ext cx="83820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51" name="AutoShape 4">
            <a:extLst>
              <a:ext uri="{FF2B5EF4-FFF2-40B4-BE49-F238E27FC236}">
                <a16:creationId xmlns:a16="http://schemas.microsoft.com/office/drawing/2014/main" id="{41C09BAE-1E7A-4394-8F44-BC391914D2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5791200"/>
            <a:ext cx="1143000" cy="381000"/>
          </a:xfrm>
          <a:prstGeom prst="wedgeRoundRectCallout">
            <a:avLst>
              <a:gd name="adj1" fmla="val 90245"/>
              <a:gd name="adj2" fmla="val -151407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Property</a:t>
            </a:r>
          </a:p>
        </p:txBody>
      </p:sp>
      <p:sp>
        <p:nvSpPr>
          <p:cNvPr id="31752" name="AutoShape 5">
            <a:extLst>
              <a:ext uri="{FF2B5EF4-FFF2-40B4-BE49-F238E27FC236}">
                <a16:creationId xmlns:a16="http://schemas.microsoft.com/office/drawing/2014/main" id="{D0749BE9-1915-D7BE-7C44-4C72A7762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5334000"/>
            <a:ext cx="914400" cy="457200"/>
          </a:xfrm>
          <a:prstGeom prst="wedgeRoundRectCallout">
            <a:avLst>
              <a:gd name="adj1" fmla="val -274065"/>
              <a:gd name="adj2" fmla="val -48704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Value</a:t>
            </a:r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Title 1">
            <a:extLst>
              <a:ext uri="{FF2B5EF4-FFF2-40B4-BE49-F238E27FC236}">
                <a16:creationId xmlns:a16="http://schemas.microsoft.com/office/drawing/2014/main" id="{61A52218-2706-E420-539D-067047ACAF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React Testing Library</a:t>
            </a:r>
          </a:p>
        </p:txBody>
      </p:sp>
      <p:sp>
        <p:nvSpPr>
          <p:cNvPr id="218114" name="Content Placeholder 2">
            <a:extLst>
              <a:ext uri="{FF2B5EF4-FFF2-40B4-BE49-F238E27FC236}">
                <a16:creationId xmlns:a16="http://schemas.microsoft.com/office/drawing/2014/main" id="{2F2A771D-56CA-21F0-4520-5B41884044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/>
              <a:t>expect: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The condition that the test needs to pass.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It will compare the received parameter to a matcher.</a:t>
            </a:r>
          </a:p>
          <a:p>
            <a:pPr>
              <a:lnSpc>
                <a:spcPct val="150000"/>
              </a:lnSpc>
            </a:pPr>
            <a:r>
              <a:rPr lang="en-US" altLang="en-US" b="1"/>
              <a:t>screen.debug()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To see the result of the render() call</a:t>
            </a:r>
          </a:p>
          <a:p>
            <a:endParaRPr lang="en-US" altLang="en-US" b="1"/>
          </a:p>
          <a:p>
            <a:endParaRPr lang="en-US" alt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Title 1">
            <a:extLst>
              <a:ext uri="{FF2B5EF4-FFF2-40B4-BE49-F238E27FC236}">
                <a16:creationId xmlns:a16="http://schemas.microsoft.com/office/drawing/2014/main" id="{A2CA3663-76C2-1379-DCAA-1D6925C84D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Method To Find Elements</a:t>
            </a:r>
          </a:p>
        </p:txBody>
      </p:sp>
      <p:sp>
        <p:nvSpPr>
          <p:cNvPr id="219138" name="Content Placeholder 2">
            <a:extLst>
              <a:ext uri="{FF2B5EF4-FFF2-40B4-BE49-F238E27FC236}">
                <a16:creationId xmlns:a16="http://schemas.microsoft.com/office/drawing/2014/main" id="{E605BD63-C61E-D75C-65F0-241D736225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getByText()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find the element by its textContent value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getByRole()</a:t>
            </a:r>
            <a:endParaRPr lang="en-US" altLang="en-US"/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role attribute value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getByLabelText()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label attribute value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getByPlaceholderText()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placeholder attribute value</a:t>
            </a: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1" name="Title 1">
            <a:extLst>
              <a:ext uri="{FF2B5EF4-FFF2-40B4-BE49-F238E27FC236}">
                <a16:creationId xmlns:a16="http://schemas.microsoft.com/office/drawing/2014/main" id="{94701805-EAE8-327A-F44E-EB74DCA6F2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Method To Find Elements</a:t>
            </a:r>
          </a:p>
        </p:txBody>
      </p:sp>
      <p:sp>
        <p:nvSpPr>
          <p:cNvPr id="220162" name="Content Placeholder 2">
            <a:extLst>
              <a:ext uri="{FF2B5EF4-FFF2-40B4-BE49-F238E27FC236}">
                <a16:creationId xmlns:a16="http://schemas.microsoft.com/office/drawing/2014/main" id="{7E8F3F4C-FEB0-CE85-A6B4-8CC288D6D8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getByAltText():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alt attribute value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getByDisplayValue():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value attribute, usually for &lt;input&gt; elements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C00000"/>
                </a:solidFill>
              </a:rPr>
              <a:t>getByTitle():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by its title attribute value</a:t>
            </a:r>
          </a:p>
          <a:p>
            <a:pPr>
              <a:lnSpc>
                <a:spcPct val="150000"/>
              </a:lnSpc>
            </a:pPr>
            <a:r>
              <a:rPr lang="en-US" altLang="en-US" b="1">
                <a:solidFill>
                  <a:srgbClr val="7030A0"/>
                </a:solidFill>
              </a:rPr>
              <a:t>getByTestId() </a:t>
            </a:r>
          </a:p>
          <a:p>
            <a:pPr lvl="1"/>
            <a:r>
              <a:rPr lang="en-US" altLang="en-US" sz="2000" i="1"/>
              <a:t>Used as a last option when none of the other methods can be used </a:t>
            </a:r>
          </a:p>
          <a:p>
            <a:pPr lvl="1"/>
            <a:r>
              <a:rPr lang="en-US" altLang="en-US" sz="2000" i="1"/>
              <a:t>Need to add a data-testid attribute to the element</a:t>
            </a:r>
            <a:endParaRPr lang="en-US" altLang="en-US" i="1"/>
          </a:p>
          <a:p>
            <a:endParaRPr lang="en-US" altLang="en-US"/>
          </a:p>
          <a:p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5" name="Title 1">
            <a:extLst>
              <a:ext uri="{FF2B5EF4-FFF2-40B4-BE49-F238E27FC236}">
                <a16:creationId xmlns:a16="http://schemas.microsoft.com/office/drawing/2014/main" id="{27C93077-9965-D6BE-D28F-15383CBC55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 Testing events</a:t>
            </a:r>
            <a:br>
              <a:rPr lang="en-US" altLang="en-US"/>
            </a:br>
            <a:endParaRPr lang="en-I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4B4DD-A547-AF66-1B40-F05BBFD9E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pPr>
              <a:defRPr/>
            </a:pPr>
            <a:r>
              <a:rPr lang="en-US" dirty="0"/>
              <a:t>Can Test User Generated Events </a:t>
            </a:r>
          </a:p>
          <a:p>
            <a:pPr lvl="1">
              <a:defRPr/>
            </a:pPr>
            <a:r>
              <a:rPr lang="en-US" sz="2000" dirty="0"/>
              <a:t>clicking on a button and typing values into a textbox.</a:t>
            </a:r>
          </a:p>
          <a:p>
            <a:pPr>
              <a:defRPr/>
            </a:pPr>
            <a:endParaRPr lang="en-US" b="1" dirty="0"/>
          </a:p>
          <a:p>
            <a:pPr>
              <a:defRPr/>
            </a:pPr>
            <a:r>
              <a:rPr lang="en-US" b="1" dirty="0" err="1"/>
              <a:t>fireEvent.click</a:t>
            </a:r>
            <a:r>
              <a:rPr lang="en-US" b="1" dirty="0"/>
              <a:t>() </a:t>
            </a:r>
          </a:p>
          <a:p>
            <a:pPr lvl="1">
              <a:defRPr/>
            </a:pPr>
            <a:r>
              <a:rPr lang="en-US" sz="2000" dirty="0"/>
              <a:t>Fires a click event </a:t>
            </a:r>
          </a:p>
          <a:p>
            <a:pPr lvl="1">
              <a:defRPr/>
            </a:pPr>
            <a:r>
              <a:rPr lang="en-US" sz="2000" dirty="0"/>
              <a:t>Has several methods to test events</a:t>
            </a:r>
          </a:p>
          <a:p>
            <a:pPr marL="457200" lvl="1" indent="0">
              <a:buFontTx/>
              <a:buNone/>
              <a:defRPr/>
            </a:pPr>
            <a:endParaRPr lang="en-IN" sz="1400" dirty="0">
              <a:latin typeface="Consolas" panose="020B0609020204030204" pitchFamily="49" charset="0"/>
            </a:endParaRPr>
          </a:p>
          <a:p>
            <a:pPr marL="457200" lvl="1" indent="0">
              <a:buFontTx/>
              <a:buNone/>
              <a:defRPr/>
            </a:pPr>
            <a:br>
              <a:rPr lang="en-IN" sz="1400" dirty="0">
                <a:latin typeface="Consolas" panose="020B0609020204030204" pitchFamily="49" charset="0"/>
              </a:rPr>
            </a:br>
            <a:r>
              <a:rPr lang="en-IN" sz="1400" dirty="0">
                <a:latin typeface="Consolas" panose="020B0609020204030204" pitchFamily="49" charset="0"/>
              </a:rPr>
              <a:t>  </a:t>
            </a:r>
            <a:r>
              <a:rPr lang="en-US" sz="2000" i="1" dirty="0">
                <a:solidFill>
                  <a:srgbClr val="0000FF"/>
                </a:solidFill>
              </a:rPr>
              <a:t>it('increments counter', () =&gt; {</a:t>
            </a:r>
          </a:p>
          <a:p>
            <a:pPr marL="457200" lvl="1" indent="0">
              <a:buFontTx/>
              <a:buNone/>
              <a:defRPr/>
            </a:pPr>
            <a:r>
              <a:rPr lang="en-US" sz="2000" i="1" dirty="0">
                <a:solidFill>
                  <a:srgbClr val="0000FF"/>
                </a:solidFill>
              </a:rPr>
              <a:t>    const { </a:t>
            </a:r>
            <a:r>
              <a:rPr lang="en-US" sz="2000" i="1" dirty="0" err="1">
                <a:solidFill>
                  <a:srgbClr val="0000FF"/>
                </a:solidFill>
              </a:rPr>
              <a:t>getByTestId</a:t>
            </a:r>
            <a:r>
              <a:rPr lang="en-US" sz="2000" i="1" dirty="0">
                <a:solidFill>
                  <a:srgbClr val="0000FF"/>
                </a:solidFill>
              </a:rPr>
              <a:t> } = render(&lt;</a:t>
            </a:r>
            <a:r>
              <a:rPr lang="en-US" sz="2000" i="1" dirty="0" err="1">
                <a:solidFill>
                  <a:srgbClr val="0000FF"/>
                </a:solidFill>
              </a:rPr>
              <a:t>TestElements</a:t>
            </a:r>
            <a:r>
              <a:rPr lang="en-US" sz="2000" i="1" dirty="0">
                <a:solidFill>
                  <a:srgbClr val="0000FF"/>
                </a:solidFill>
              </a:rPr>
              <a:t> /&gt;); </a:t>
            </a:r>
          </a:p>
          <a:p>
            <a:pPr marL="457200" lvl="1" indent="0">
              <a:buFontTx/>
              <a:buNone/>
              <a:defRPr/>
            </a:pPr>
            <a:r>
              <a:rPr lang="en-US" sz="2000" i="1" dirty="0">
                <a:solidFill>
                  <a:srgbClr val="0000FF"/>
                </a:solidFill>
              </a:rPr>
              <a:t>    </a:t>
            </a:r>
          </a:p>
          <a:p>
            <a:pPr marL="457200" lvl="1" indent="0">
              <a:buFontTx/>
              <a:buNone/>
              <a:defRPr/>
            </a:pPr>
            <a:r>
              <a:rPr lang="en-US" sz="2000" i="1" dirty="0">
                <a:solidFill>
                  <a:srgbClr val="0000FF"/>
                </a:solidFill>
              </a:rPr>
              <a:t>    </a:t>
            </a:r>
            <a:r>
              <a:rPr lang="en-US" sz="2000" i="1" dirty="0" err="1">
                <a:solidFill>
                  <a:srgbClr val="0000FF"/>
                </a:solidFill>
              </a:rPr>
              <a:t>fireEvent.click</a:t>
            </a:r>
            <a:r>
              <a:rPr lang="en-US" sz="2000" i="1" dirty="0">
                <a:solidFill>
                  <a:srgbClr val="0000FF"/>
                </a:solidFill>
              </a:rPr>
              <a:t>(</a:t>
            </a:r>
            <a:r>
              <a:rPr lang="en-US" sz="2000" i="1" dirty="0" err="1">
                <a:solidFill>
                  <a:srgbClr val="0000FF"/>
                </a:solidFill>
              </a:rPr>
              <a:t>screen.getByTest</a:t>
            </a:r>
            <a:r>
              <a:rPr lang="en-US" sz="2000" i="1" dirty="0">
                <a:solidFill>
                  <a:srgbClr val="0000FF"/>
                </a:solidFill>
              </a:rPr>
              <a:t>(‘plus’))</a:t>
            </a:r>
          </a:p>
          <a:p>
            <a:pPr marL="457200" lvl="1" indent="0">
              <a:buFontTx/>
              <a:buNone/>
              <a:defRPr/>
            </a:pPr>
            <a:endParaRPr lang="en-US" sz="2000" i="1" dirty="0">
              <a:solidFill>
                <a:srgbClr val="0000FF"/>
              </a:solidFill>
            </a:endParaRPr>
          </a:p>
          <a:p>
            <a:pPr marL="457200" lvl="1" indent="0">
              <a:buFontTx/>
              <a:buNone/>
              <a:defRPr/>
            </a:pPr>
            <a:r>
              <a:rPr lang="en-US" sz="2000" i="1" dirty="0">
                <a:solidFill>
                  <a:srgbClr val="0000FF"/>
                </a:solidFill>
              </a:rPr>
              <a:t>    expect(</a:t>
            </a:r>
            <a:r>
              <a:rPr lang="en-US" sz="2000" i="1" dirty="0" err="1">
                <a:solidFill>
                  <a:srgbClr val="0000FF"/>
                </a:solidFill>
              </a:rPr>
              <a:t>screen.getByTestId</a:t>
            </a:r>
            <a:r>
              <a:rPr lang="en-US" sz="2000" i="1" dirty="0">
                <a:solidFill>
                  <a:srgbClr val="0000FF"/>
                </a:solidFill>
              </a:rPr>
              <a:t>('counter')).</a:t>
            </a:r>
            <a:r>
              <a:rPr lang="en-US" sz="2000" i="1" dirty="0" err="1">
                <a:solidFill>
                  <a:srgbClr val="0000FF"/>
                </a:solidFill>
              </a:rPr>
              <a:t>toHaveTextContent</a:t>
            </a:r>
            <a:r>
              <a:rPr lang="en-US" sz="2000" i="1" dirty="0">
                <a:solidFill>
                  <a:srgbClr val="0000FF"/>
                </a:solidFill>
              </a:rPr>
              <a:t>('1')</a:t>
            </a:r>
          </a:p>
          <a:p>
            <a:pPr marL="457200" lvl="1" indent="0">
              <a:buFontTx/>
              <a:buNone/>
              <a:defRPr/>
            </a:pPr>
            <a:r>
              <a:rPr lang="en-US" sz="2000" i="1" dirty="0">
                <a:solidFill>
                  <a:srgbClr val="0000FF"/>
                </a:solidFill>
              </a:rPr>
              <a:t>  });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I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1521E8F9-9883-5117-BDF3-12CC6DBFB2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External Style Sheet</a:t>
            </a:r>
          </a:p>
        </p:txBody>
      </p:sp>
      <p:sp>
        <p:nvSpPr>
          <p:cNvPr id="32770" name="Rectangle 3">
            <a:extLst>
              <a:ext uri="{FF2B5EF4-FFF2-40B4-BE49-F238E27FC236}">
                <a16:creationId xmlns:a16="http://schemas.microsoft.com/office/drawing/2014/main" id="{384E14EF-D820-EA5F-DEF0-DC30C9CEB89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Can also expressed in an external Style Sheet</a:t>
            </a:r>
          </a:p>
          <a:p>
            <a:pPr marL="342900" lvl="2" indent="-342900" eaLnBrk="1" hangingPunct="1"/>
            <a:r>
              <a:rPr lang="en-US" altLang="en-US" sz="1800"/>
              <a:t>Used to apply styles to number of pages </a:t>
            </a:r>
          </a:p>
          <a:p>
            <a:pPr eaLnBrk="1" hangingPunct="1"/>
            <a:r>
              <a:rPr lang="en-US" altLang="en-US"/>
              <a:t>External Style Sheet has a .css extension.</a:t>
            </a:r>
          </a:p>
          <a:p>
            <a:pPr>
              <a:lnSpc>
                <a:spcPct val="120000"/>
              </a:lnSpc>
              <a:spcBef>
                <a:spcPct val="70000"/>
              </a:spcBef>
            </a:pPr>
            <a:r>
              <a:rPr lang="en-US" altLang="en-US" b="1"/>
              <a:t> &lt;link rel="stylesheet" href=“style.css" /&gt;</a:t>
            </a:r>
          </a:p>
          <a:p>
            <a:endParaRPr lang="en-US" altLang="en-US" sz="2200" b="1">
              <a:solidFill>
                <a:srgbClr val="CC3300"/>
              </a:solidFill>
            </a:endParaRPr>
          </a:p>
          <a:p>
            <a:r>
              <a:rPr lang="en-US" altLang="en-US" sz="2200" b="1">
                <a:solidFill>
                  <a:srgbClr val="CC3300"/>
                </a:solidFill>
              </a:rPr>
              <a:t>href:</a:t>
            </a:r>
          </a:p>
          <a:p>
            <a:pPr lvl="1"/>
            <a:r>
              <a:rPr lang="en-US" altLang="en-US" sz="2000" i="1"/>
              <a:t>URL </a:t>
            </a:r>
            <a:r>
              <a:rPr lang="en-US" altLang="en-US" sz="2000"/>
              <a:t>Specifies the location of the linked document</a:t>
            </a:r>
          </a:p>
          <a:p>
            <a:r>
              <a:rPr lang="en-US" altLang="en-US" sz="2200" b="1">
                <a:solidFill>
                  <a:srgbClr val="CC3300"/>
                </a:solidFill>
              </a:rPr>
              <a:t>rel</a:t>
            </a:r>
            <a:r>
              <a:rPr lang="en-US" altLang="en-US" sz="2200"/>
              <a:t>   </a:t>
            </a:r>
          </a:p>
          <a:p>
            <a:pPr lvl="1"/>
            <a:r>
              <a:rPr lang="en-US" altLang="en-US" sz="2000"/>
              <a:t>Specifies the relationship between the current document  and the linked document</a:t>
            </a:r>
          </a:p>
          <a:p>
            <a:pPr lvl="1"/>
            <a:r>
              <a:rPr lang="en-US" altLang="en-US" sz="2000" b="1">
                <a:solidFill>
                  <a:srgbClr val="003399"/>
                </a:solidFill>
              </a:rPr>
              <a:t>Author,Icon,external,Help,search,sidebar,stylesheet</a:t>
            </a: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7B881166-CA8F-E871-B709-4F83171D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endParaRPr lang="en-US" altLang="en-US" sz="1400"/>
          </a:p>
          <a:p>
            <a:pPr algn="l">
              <a:spcBef>
                <a:spcPct val="0"/>
              </a:spcBef>
              <a:buFontTx/>
              <a:buNone/>
            </a:pPr>
            <a:fld id="{3F5F52C0-439E-684D-ABEE-6B8735D5C82A}" type="slidenum">
              <a:rPr lang="en-US" altLang="en-US" sz="1400" smtClean="0"/>
              <a:pPr algn="l"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id="{81C4E046-890F-D5A0-8C5C-44CC455DE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 – Internal StyleSheet</a:t>
            </a:r>
          </a:p>
        </p:txBody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id="{140D392E-30E5-C331-530D-01A711234C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70000"/>
              </a:spcBef>
            </a:pPr>
            <a:r>
              <a:rPr lang="en-US" altLang="en-US"/>
              <a:t>Included in the </a:t>
            </a:r>
            <a:r>
              <a:rPr lang="en-US" altLang="en-US" b="1">
                <a:solidFill>
                  <a:srgbClr val="0000FF"/>
                </a:solidFill>
              </a:rPr>
              <a:t>head</a:t>
            </a:r>
            <a:r>
              <a:rPr lang="en-US" altLang="en-US"/>
              <a:t> section of HTML page </a:t>
            </a:r>
          </a:p>
          <a:p>
            <a:pPr marL="342900" lvl="2" indent="-342900" eaLnBrk="1" hangingPunct="1">
              <a:lnSpc>
                <a:spcPct val="150000"/>
              </a:lnSpc>
            </a:pPr>
            <a:r>
              <a:rPr lang="en-US" altLang="en-US" sz="2000"/>
              <a:t>&lt;style&gt; tag is used to hold the values for formatting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/>
              <a:t>Can contain  &lt;type&gt; attribute with a value  “text/css”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/>
              <a:t>Style that can be applied to a </a:t>
            </a:r>
            <a:r>
              <a:rPr lang="en-US" altLang="en-US" b="1" i="1">
                <a:solidFill>
                  <a:srgbClr val="FF0000"/>
                </a:solidFill>
              </a:rPr>
              <a:t>page that needs a unique format.</a:t>
            </a:r>
          </a:p>
          <a:p>
            <a:pPr lvl="1">
              <a:lnSpc>
                <a:spcPct val="150000"/>
              </a:lnSpc>
              <a:spcBef>
                <a:spcPct val="70000"/>
              </a:spcBef>
            </a:pPr>
            <a:endParaRPr lang="en-US" altLang="en-US" sz="20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&lt;head&gt;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     &lt;style type="text/css"&gt;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          hr{color:pink}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          body {background- image:url(‘images\Sunset.jpg')}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     &lt;/style&gt;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&lt;/head&gt;</a:t>
            </a:r>
          </a:p>
          <a:p>
            <a:pPr lvl="1">
              <a:lnSpc>
                <a:spcPct val="150000"/>
              </a:lnSpc>
              <a:spcBef>
                <a:spcPct val="70000"/>
              </a:spcBef>
            </a:pPr>
            <a:endParaRPr lang="en-US" altLang="en-US" sz="2000"/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DAB6B2F6-1064-0530-742C-ADEE4CE1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endParaRPr lang="en-US" altLang="en-US" sz="1400"/>
          </a:p>
          <a:p>
            <a:pPr algn="l">
              <a:spcBef>
                <a:spcPct val="0"/>
              </a:spcBef>
              <a:buFontTx/>
              <a:buNone/>
            </a:pPr>
            <a:fld id="{20C078B6-E968-C548-B6E7-A19433DEC412}" type="slidenum">
              <a:rPr lang="en-US" altLang="en-US" sz="1400" smtClean="0"/>
              <a:pPr algn="l"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/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Number Placeholder 3">
            <a:extLst>
              <a:ext uri="{FF2B5EF4-FFF2-40B4-BE49-F238E27FC236}">
                <a16:creationId xmlns:a16="http://schemas.microsoft.com/office/drawing/2014/main" id="{39842CD8-7FED-C49C-A00F-8F2F00E23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endParaRPr lang="en-US" altLang="en-US" sz="1400"/>
          </a:p>
          <a:p>
            <a:pPr algn="l">
              <a:spcBef>
                <a:spcPct val="0"/>
              </a:spcBef>
              <a:buFontTx/>
              <a:buNone/>
            </a:pPr>
            <a:fld id="{1873C951-87ED-ED42-95DA-C6618B84DC3C}" type="slidenum">
              <a:rPr lang="en-US" altLang="en-US" sz="1400" smtClean="0"/>
              <a:pPr algn="l"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405D2464-9142-B212-0D93-6EADDC662C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9563" y="203200"/>
            <a:ext cx="8153400" cy="914400"/>
          </a:xfrm>
        </p:spPr>
        <p:txBody>
          <a:bodyPr/>
          <a:lstStyle/>
          <a:p>
            <a:r>
              <a:rPr lang="en-US" altLang="en-US"/>
              <a:t>CSS – Inline StyleSheet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F158441-37A6-5B19-74AD-B89440013C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9563" y="1066800"/>
            <a:ext cx="8408987" cy="5530850"/>
          </a:xfrm>
        </p:spPr>
        <p:txBody>
          <a:bodyPr/>
          <a:lstStyle/>
          <a:p>
            <a:pPr lvl="2"/>
            <a:endParaRPr lang="en-US" altLang="en-US" sz="1800"/>
          </a:p>
          <a:p>
            <a:pPr lvl="2"/>
            <a:r>
              <a:rPr lang="en-US" altLang="en-US" sz="1800"/>
              <a:t>style attribute is used in the relevant tag. </a:t>
            </a:r>
          </a:p>
          <a:p>
            <a:pPr lvl="2"/>
            <a:endParaRPr lang="en-US" altLang="en-US" sz="1800"/>
          </a:p>
          <a:p>
            <a:pPr lvl="2"/>
            <a:r>
              <a:rPr lang="en-US" altLang="en-US" sz="1800"/>
              <a:t>style attribute can contain any CSS property.</a:t>
            </a:r>
          </a:p>
          <a:p>
            <a:pPr lvl="2"/>
            <a:endParaRPr lang="en-US" altLang="en-US" sz="1800"/>
          </a:p>
          <a:p>
            <a:pPr lvl="2">
              <a:buFontTx/>
              <a:buNone/>
            </a:pPr>
            <a:endParaRPr lang="en-US" altLang="en-US" sz="1800">
              <a:solidFill>
                <a:srgbClr val="0000FF"/>
              </a:solidFill>
            </a:endParaRPr>
          </a:p>
          <a:p>
            <a:pPr lvl="2"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&lt;html&gt;</a:t>
            </a:r>
          </a:p>
          <a:p>
            <a:pPr lvl="2"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    &lt;p style="color:blue"&gt;This is a example of inline stylesheet&lt;/p&gt; </a:t>
            </a:r>
          </a:p>
          <a:p>
            <a:pPr lvl="2"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&lt;/html&gt;</a:t>
            </a:r>
          </a:p>
          <a:p>
            <a:pPr lvl="2">
              <a:buFontTx/>
              <a:buNone/>
            </a:pPr>
            <a:endParaRPr lang="en-US" altLang="en-US" b="1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0982C2-5ECA-4740-26BE-CEA16908A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Selectors</a:t>
            </a:r>
          </a:p>
        </p:txBody>
      </p:sp>
      <p:sp>
        <p:nvSpPr>
          <p:cNvPr id="35842" name="Text Placeholder 4">
            <a:extLst>
              <a:ext uri="{FF2B5EF4-FFF2-40B4-BE49-F238E27FC236}">
                <a16:creationId xmlns:a16="http://schemas.microsoft.com/office/drawing/2014/main" id="{7CD120B9-6CD1-692A-F6D0-51EE9D59D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7BD46B1D-51E7-4093-8422-C68250CFA0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  Selectors</a:t>
            </a:r>
          </a:p>
        </p:txBody>
      </p:sp>
      <p:sp>
        <p:nvSpPr>
          <p:cNvPr id="36866" name="Content Placeholder 2">
            <a:extLst>
              <a:ext uri="{FF2B5EF4-FFF2-40B4-BE49-F238E27FC236}">
                <a16:creationId xmlns:a16="http://schemas.microsoft.com/office/drawing/2014/main" id="{CCC38AC8-98D5-870F-ECA8-6158E3A40B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Selectors are at the heart of CSS. </a:t>
            </a:r>
          </a:p>
          <a:p>
            <a:endParaRPr lang="en-US" altLang="en-US"/>
          </a:p>
          <a:p>
            <a:r>
              <a:rPr lang="en-US" altLang="en-US"/>
              <a:t>CSS allowed the matching of  elements by type, class, and/or id. </a:t>
            </a:r>
          </a:p>
          <a:p>
            <a:endParaRPr lang="en-US" altLang="en-US"/>
          </a:p>
          <a:p>
            <a:r>
              <a:rPr lang="en-US" altLang="en-US"/>
              <a:t>CSS2.1 added pseudo-elements, pseudo-classes, and combinators. </a:t>
            </a:r>
          </a:p>
          <a:p>
            <a:endParaRPr lang="en-US" altLang="en-US"/>
          </a:p>
          <a:p>
            <a:r>
              <a:rPr lang="en-US" altLang="en-US"/>
              <a:t>With CSS3, we can target almost any element on the page with a wide range of selectors.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22C55A3B-C7A6-AB10-621F-516BB80A97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Select by Id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45BCEE79-8DCD-2298-D5F5-30153B7C3E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C00000"/>
                </a:solidFill>
              </a:rPr>
              <a:t>#container {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   width: 960px;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   margin: auto;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}</a:t>
            </a:r>
          </a:p>
          <a:p>
            <a:endParaRPr lang="en-US" altLang="en-US"/>
          </a:p>
          <a:p>
            <a:r>
              <a:rPr lang="en-US" altLang="en-US"/>
              <a:t>Prefixing the hash symbol to a selector allows us to target by id. </a:t>
            </a:r>
          </a:p>
          <a:p>
            <a:endParaRPr lang="en-US" altLang="en-US"/>
          </a:p>
          <a:p>
            <a:r>
              <a:rPr lang="en-US" altLang="en-US"/>
              <a:t>Most common usage</a:t>
            </a:r>
          </a:p>
          <a:p>
            <a:endParaRPr lang="en-US" altLang="en-US"/>
          </a:p>
          <a:p>
            <a:r>
              <a:rPr lang="en-US" altLang="en-US"/>
              <a:t>id selectors are rigid and don't allow for reuse. </a:t>
            </a:r>
          </a:p>
          <a:p>
            <a:endParaRPr lang="en-US" altLang="en-US"/>
          </a:p>
          <a:p>
            <a:r>
              <a:rPr lang="en-US" altLang="en-US"/>
              <a:t>Can use a pseudo-class.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5F76687A-ED82-7774-695F-7676734DB1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Style Classes</a:t>
            </a:r>
          </a:p>
        </p:txBody>
      </p:sp>
      <p:sp>
        <p:nvSpPr>
          <p:cNvPr id="38914" name="Rectangle 3">
            <a:extLst>
              <a:ext uri="{FF2B5EF4-FFF2-40B4-BE49-F238E27FC236}">
                <a16:creationId xmlns:a16="http://schemas.microsoft.com/office/drawing/2014/main" id="{400879D6-D73E-051F-DE07-27D46ECF7E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Created to control which elements of a given type should use a style rule. 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In the style sheet, the </a:t>
            </a:r>
            <a:r>
              <a:rPr lang="en-US" altLang="en-US" sz="2000" b="1">
                <a:solidFill>
                  <a:srgbClr val="FF0000"/>
                </a:solidFill>
              </a:rPr>
              <a:t>selector</a:t>
            </a:r>
            <a:r>
              <a:rPr lang="en-US" altLang="en-US" sz="2000"/>
              <a:t> defines the class name, which is </a:t>
            </a:r>
            <a:r>
              <a:rPr lang="en-US" altLang="en-US" sz="2000" b="1"/>
              <a:t>preceded by a period.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In the HTML, the tag includes the </a:t>
            </a:r>
            <a:r>
              <a:rPr lang="en-US" altLang="en-US" sz="2000" b="1">
                <a:solidFill>
                  <a:srgbClr val="C00000"/>
                </a:solidFill>
              </a:rPr>
              <a:t>class</a:t>
            </a:r>
            <a:r>
              <a:rPr lang="en-US" altLang="en-US" sz="2000"/>
              <a:t> attribute and specifies the value of the class name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  <a:p>
            <a:pPr lvl="1">
              <a:buFontTx/>
              <a:buNone/>
            </a:pPr>
            <a:r>
              <a:rPr lang="en-US" altLang="en-US" sz="2000"/>
              <a:t>.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error {</a:t>
            </a:r>
          </a:p>
          <a:p>
            <a:pPr lvl="1"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font-size: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1.2em;</a:t>
            </a:r>
          </a:p>
          <a:p>
            <a:pPr lvl="1"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color:#ff0000;</a:t>
            </a:r>
          </a:p>
          <a:p>
            <a:pPr lvl="1"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>
              <a:lnSpc>
                <a:spcPct val="150000"/>
              </a:lnSpc>
            </a:pPr>
            <a:endParaRPr lang="en-US" altLang="en-US" sz="2000"/>
          </a:p>
          <a:p>
            <a:pPr lvl="1"/>
            <a:endParaRPr lang="en-US" altLang="en-US" sz="2000"/>
          </a:p>
          <a:p>
            <a:pPr>
              <a:spcAft>
                <a:spcPct val="50000"/>
              </a:spcAft>
            </a:pPr>
            <a:endParaRPr lang="en-US" altLang="en-US" b="1">
              <a:latin typeface="Courier Bold" pitchFamily="49" charset="0"/>
            </a:endParaRPr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CD8586AF-1EBC-A64D-A4D6-1E7716172B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Attribute Selector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F4F000EE-6899-135F-FB84-83C5924683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C00000"/>
                </a:solidFill>
              </a:rPr>
              <a:t>a[title] {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   color: green;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}</a:t>
            </a:r>
          </a:p>
          <a:p>
            <a:endParaRPr lang="en-US" altLang="en-US"/>
          </a:p>
          <a:p>
            <a:r>
              <a:rPr lang="en-US" altLang="en-US"/>
              <a:t>Select the anchor tags that have a title attribute. </a:t>
            </a:r>
          </a:p>
          <a:p>
            <a:endParaRPr lang="en-US" altLang="en-US"/>
          </a:p>
          <a:p>
            <a:r>
              <a:rPr lang="en-US" altLang="en-US" b="1">
                <a:solidFill>
                  <a:srgbClr val="C00000"/>
                </a:solidFill>
              </a:rPr>
              <a:t>a[href=“Welcome.html”] {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  color:  green;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}</a:t>
            </a:r>
          </a:p>
          <a:p>
            <a:endParaRPr lang="en-US" altLang="en-US" sz="2400" b="1">
              <a:solidFill>
                <a:srgbClr val="C00000"/>
              </a:solidFill>
            </a:endParaRPr>
          </a:p>
          <a:p>
            <a:r>
              <a:rPr lang="en-US" altLang="en-US" sz="2400" b="1">
                <a:solidFill>
                  <a:srgbClr val="C00000"/>
                </a:solidFill>
              </a:rPr>
              <a:t>*</a:t>
            </a:r>
            <a:r>
              <a:rPr lang="en-US" altLang="en-US"/>
              <a:t>   appear </a:t>
            </a:r>
            <a:r>
              <a:rPr lang="en-US" altLang="en-US" i="1"/>
              <a:t>somewhere</a:t>
            </a:r>
            <a:r>
              <a:rPr lang="en-US" altLang="en-US"/>
              <a:t> in the attribute's value. </a:t>
            </a:r>
          </a:p>
          <a:p>
            <a:r>
              <a:rPr lang="en-US" altLang="en-US" sz="2400" b="1">
                <a:solidFill>
                  <a:srgbClr val="C00000"/>
                </a:solidFill>
              </a:rPr>
              <a:t>^ </a:t>
            </a:r>
            <a:r>
              <a:rPr lang="en-US" altLang="en-US"/>
              <a:t>   for Beginning of the String</a:t>
            </a:r>
          </a:p>
          <a:p>
            <a:r>
              <a:rPr lang="en-US" altLang="en-US" sz="2400" b="1">
                <a:solidFill>
                  <a:srgbClr val="C00000"/>
                </a:solidFill>
              </a:rPr>
              <a:t>$</a:t>
            </a:r>
            <a:r>
              <a:rPr lang="en-US" altLang="en-US"/>
              <a:t>   is used for end of the String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9151FFA4-3536-F4F0-42D6-16E5A54A53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CSS3 Psuedo Classes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970A7DB0-935A-5823-938E-01A261B1D2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hlinkClick r:id="rId2"/>
              </a:rPr>
              <a:t>:nth-child(N)</a:t>
            </a:r>
            <a:br>
              <a:rPr lang="en-US" altLang="en-US"/>
            </a:br>
            <a:r>
              <a:rPr lang="en-US" altLang="en-US"/>
              <a:t>matches elements on the basis of their positions within a parent element’s list of child elements</a:t>
            </a:r>
          </a:p>
          <a:p>
            <a:endParaRPr lang="en-US" altLang="en-US"/>
          </a:p>
          <a:p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table tr:nth-child(2){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    background-color: aqua;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     } 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altLang="en-US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en-US">
                <a:solidFill>
                  <a:srgbClr val="D4D4D4"/>
                </a:solidFill>
                <a:latin typeface="Consolas" panose="020B0609020204030204" pitchFamily="49" charset="0"/>
              </a:rPr>
              <a:t>     </a:t>
            </a:r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 tbody&gt;tr:nth-child(even){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    background-color: aqua;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en-US">
                <a:solidFill>
                  <a:srgbClr val="6A9955"/>
                </a:solidFill>
                <a:latin typeface="Consolas" panose="020B0609020204030204" pitchFamily="49" charset="0"/>
              </a:rPr>
              <a:t>     } </a:t>
            </a:r>
            <a:endParaRPr lang="en-US" altLang="en-US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1124838B-540E-2693-7E77-EBA8E0D0C7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Topics</a:t>
            </a:r>
            <a:endParaRPr lang="en-IN" altLang="en-US"/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9C92C82A-9251-4073-BC1E-FCDF0DDCF0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altLang="en-US" b="1"/>
              <a:t>Introduction to UI Programming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UI Developer and UX Designer</a:t>
            </a:r>
          </a:p>
          <a:p>
            <a:pPr>
              <a:lnSpc>
                <a:spcPct val="150000"/>
              </a:lnSpc>
            </a:pPr>
            <a:r>
              <a:rPr lang="en-IN" altLang="en-US" b="1"/>
              <a:t>Web Responsive Design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CSS media queries </a:t>
            </a:r>
          </a:p>
          <a:p>
            <a:pPr>
              <a:lnSpc>
                <a:spcPct val="150000"/>
              </a:lnSpc>
            </a:pPr>
            <a:r>
              <a:rPr lang="en-IN" altLang="en-US" b="1"/>
              <a:t>Bootstrap CSS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Grid and columns Subtopic</a:t>
            </a:r>
          </a:p>
          <a:p>
            <a:pPr>
              <a:lnSpc>
                <a:spcPct val="150000"/>
              </a:lnSpc>
            </a:pPr>
            <a:r>
              <a:rPr lang="en-IN" altLang="en-US" b="1"/>
              <a:t>Advanced JavaScript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Closures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Promises, Async Await 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ES6 Features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946589BE-DE49-3A9C-4B40-12332B4E47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pseudo Element</a:t>
            </a:r>
            <a:endParaRPr lang="en-US" altLang="en-US"/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238E9D1D-94A9-1EB7-2024-7F1150C3EC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C00000"/>
                </a:solidFill>
              </a:rPr>
              <a:t>P::first-line {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font-weight: bold;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font-size: 1.2em;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}</a:t>
            </a:r>
          </a:p>
          <a:p>
            <a:r>
              <a:rPr lang="en-US" altLang="en-US"/>
              <a:t>We can use pseudo elements (designated by ::) to style fragments </a:t>
            </a:r>
          </a:p>
          <a:p>
            <a:r>
              <a:rPr lang="en-US" altLang="en-US"/>
              <a:t>Used to target first line, or the first letter. </a:t>
            </a:r>
          </a:p>
          <a:p>
            <a:r>
              <a:rPr lang="en-US" altLang="en-US"/>
              <a:t>Applied to block level elements in order to take effect.</a:t>
            </a:r>
          </a:p>
          <a:p>
            <a:endParaRPr lang="en-US" altLang="en-US"/>
          </a:p>
          <a:p>
            <a:r>
              <a:rPr lang="en-US" altLang="en-US" b="1">
                <a:solidFill>
                  <a:srgbClr val="C00000"/>
                </a:solidFill>
              </a:rPr>
              <a:t>P::first-letter {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float: left;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font-size: 2em;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padding-right: 2px;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}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B4B524-3499-8E72-7428-3F221AA1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FLEX Box</a:t>
            </a:r>
          </a:p>
        </p:txBody>
      </p:sp>
      <p:sp>
        <p:nvSpPr>
          <p:cNvPr id="43010" name="Text Placeholder 4">
            <a:extLst>
              <a:ext uri="{FF2B5EF4-FFF2-40B4-BE49-F238E27FC236}">
                <a16:creationId xmlns:a16="http://schemas.microsoft.com/office/drawing/2014/main" id="{CA538532-A8D9-F2E9-5289-CF21F6E55D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6A38024-1CC7-9147-ADA7-24F4C08734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4EEBF-2119-1F01-540D-47121D350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dirty="0"/>
              <a:t>Flex layout provides an efficient and flexible way to layout, align, and distribute the space among elements within a container.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dirty="0"/>
              <a:t>Can create responsive and dynamic designs that adapt to various screen sizes and devices.</a:t>
            </a:r>
          </a:p>
          <a:p>
            <a:pPr marL="0" indent="0">
              <a:buFontTx/>
              <a:buNone/>
              <a:defRPr/>
            </a:pPr>
            <a:endParaRPr lang="en-IN" dirty="0"/>
          </a:p>
          <a:p>
            <a:pPr marL="0" indent="0">
              <a:buFontTx/>
              <a:buNone/>
              <a:defRPr/>
            </a:pPr>
            <a:br>
              <a:rPr lang="en-IN" dirty="0"/>
            </a:br>
            <a:endParaRPr lang="en-US" dirty="0"/>
          </a:p>
        </p:txBody>
      </p:sp>
      <p:pic>
        <p:nvPicPr>
          <p:cNvPr id="44035" name="Picture 2" descr="Flex Container with Three Flex Items">
            <a:extLst>
              <a:ext uri="{FF2B5EF4-FFF2-40B4-BE49-F238E27FC236}">
                <a16:creationId xmlns:a16="http://schemas.microsoft.com/office/drawing/2014/main" id="{2E96AC3F-1B1F-A530-E415-3E3427340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429000"/>
            <a:ext cx="48768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09706372-F70B-4EDA-A722-CDC0BC0E56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Container and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CE465-6C89-2CE6-C060-DFD3EF1E2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dirty="0"/>
              <a:t>Flex layout is created with flex container. </a:t>
            </a:r>
          </a:p>
          <a:p>
            <a:pPr>
              <a:defRPr/>
            </a:pPr>
            <a:r>
              <a:rPr lang="en-IN" dirty="0"/>
              <a:t>The elements within a flex container are referred to as flex items.</a:t>
            </a:r>
          </a:p>
          <a:p>
            <a:pPr>
              <a:defRPr/>
            </a:pPr>
            <a:r>
              <a:rPr lang="en-IN" dirty="0"/>
              <a:t>The available space within the container can be distributed efficiently among the flex items.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dirty="0">
                <a:solidFill>
                  <a:srgbClr val="C00000"/>
                </a:solidFill>
              </a:rPr>
              <a:t>div { display: flex; }</a:t>
            </a:r>
          </a:p>
          <a:p>
            <a:pPr>
              <a:defRPr/>
            </a:pPr>
            <a:endParaRPr lang="en-IN" dirty="0">
              <a:highlight>
                <a:srgbClr val="F9FAFC"/>
              </a:highlight>
              <a:latin typeface="euclid_circular_a"/>
            </a:endParaRPr>
          </a:p>
          <a:p>
            <a:pPr>
              <a:defRPr/>
            </a:pPr>
            <a:r>
              <a:rPr lang="en-IN" dirty="0">
                <a:latin typeface="euclid_circular_a"/>
              </a:rPr>
              <a:t>Direct elements within the div element are flex items.</a:t>
            </a:r>
          </a:p>
          <a:p>
            <a:pPr>
              <a:defRPr/>
            </a:pPr>
            <a:endParaRPr lang="en-IN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09" name="Title 1">
            <a:extLst>
              <a:ext uri="{FF2B5EF4-FFF2-40B4-BE49-F238E27FC236}">
                <a16:creationId xmlns:a16="http://schemas.microsoft.com/office/drawing/2014/main" id="{052E5D7E-DFA1-397B-4B7A-BAC8DA5F8A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Flex Properties</a:t>
            </a:r>
          </a:p>
        </p:txBody>
      </p:sp>
      <p:sp>
        <p:nvSpPr>
          <p:cNvPr id="222210" name="Content Placeholder 2">
            <a:extLst>
              <a:ext uri="{FF2B5EF4-FFF2-40B4-BE49-F238E27FC236}">
                <a16:creationId xmlns:a16="http://schemas.microsoft.com/office/drawing/2014/main" id="{9779452E-2254-0632-9A67-03F792B8CB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altLang="en-US" b="1">
                <a:solidFill>
                  <a:srgbClr val="25265E"/>
                </a:solidFill>
              </a:rPr>
              <a:t>Flex Direction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Specifies the direction of flex items within the flex container.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Row is the default value, can also be column</a:t>
            </a:r>
          </a:p>
          <a:p>
            <a:pPr>
              <a:lnSpc>
                <a:spcPct val="150000"/>
              </a:lnSpc>
            </a:pPr>
            <a:r>
              <a:rPr lang="en-IN" altLang="en-US" b="1">
                <a:solidFill>
                  <a:srgbClr val="25265E"/>
                </a:solidFill>
              </a:rPr>
              <a:t>Justify Content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Distribute the available space between the flex items along the main axis.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The space is distributed horizontally for flex-direction: row and vertically for flex-direction: column.</a:t>
            </a:r>
          </a:p>
          <a:p>
            <a:pPr lvl="1">
              <a:lnSpc>
                <a:spcPct val="150000"/>
              </a:lnSpc>
            </a:pPr>
            <a:r>
              <a:rPr lang="en-IN" altLang="en-US" sz="2000"/>
              <a:t>Can also be flex-start, center, flex-end, space-between, space-around, and space-evenly.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Title 1">
            <a:extLst>
              <a:ext uri="{FF2B5EF4-FFF2-40B4-BE49-F238E27FC236}">
                <a16:creationId xmlns:a16="http://schemas.microsoft.com/office/drawing/2014/main" id="{D6D7B059-09F1-C510-8783-E3603C4CC1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Flex Properties</a:t>
            </a:r>
          </a:p>
        </p:txBody>
      </p:sp>
      <p:sp>
        <p:nvSpPr>
          <p:cNvPr id="223234" name="Content Placeholder 2">
            <a:extLst>
              <a:ext uri="{FF2B5EF4-FFF2-40B4-BE49-F238E27FC236}">
                <a16:creationId xmlns:a16="http://schemas.microsoft.com/office/drawing/2014/main" id="{253E93F8-33A0-A2AA-EDFA-FBEFF0F2A7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b="1">
                <a:solidFill>
                  <a:srgbClr val="25265E"/>
                </a:solidFill>
              </a:rPr>
              <a:t>Align Items</a:t>
            </a:r>
          </a:p>
          <a:p>
            <a:pPr lvl="1"/>
            <a:r>
              <a:rPr lang="en-IN" altLang="en-US" sz="2000"/>
              <a:t>Distributes the available space between the flex items along the cross axis.</a:t>
            </a:r>
          </a:p>
          <a:p>
            <a:pPr lvl="1"/>
            <a:r>
              <a:rPr lang="en-IN" altLang="en-US" sz="2000"/>
              <a:t>The space is distributed vertically for flex-direction: row and horizontally for flex-direction: column.</a:t>
            </a:r>
          </a:p>
          <a:p>
            <a:endParaRPr lang="en-IN" altLang="en-US" b="1">
              <a:solidFill>
                <a:srgbClr val="25265E"/>
              </a:solidFill>
            </a:endParaRPr>
          </a:p>
          <a:p>
            <a:r>
              <a:rPr lang="en-IN" altLang="en-US" b="1">
                <a:solidFill>
                  <a:srgbClr val="25265E"/>
                </a:solidFill>
              </a:rPr>
              <a:t>Flex-Grow </a:t>
            </a:r>
          </a:p>
          <a:p>
            <a:pPr lvl="1"/>
            <a:r>
              <a:rPr lang="en-IN" altLang="en-US" sz="2000"/>
              <a:t>Determines how much flex items expand relative to the other items in the flex container. </a:t>
            </a:r>
          </a:p>
          <a:p>
            <a:pPr lvl="1"/>
            <a:r>
              <a:rPr lang="en-IN" altLang="en-US" sz="2000"/>
              <a:t>Takes a unitless number representing a proportion of the remaining space in the container.</a:t>
            </a:r>
          </a:p>
          <a:p>
            <a:pPr lvl="1"/>
            <a:r>
              <a:rPr lang="en-IN" altLang="en-US" sz="2000"/>
              <a:t>The default value of the flex-grow is 0, meaning flex items do not expand by default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94CDDA-2B5C-4A05-B6D7-FF866596E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GRID</a:t>
            </a:r>
          </a:p>
        </p:txBody>
      </p:sp>
      <p:sp>
        <p:nvSpPr>
          <p:cNvPr id="46082" name="Text Placeholder 4">
            <a:extLst>
              <a:ext uri="{FF2B5EF4-FFF2-40B4-BE49-F238E27FC236}">
                <a16:creationId xmlns:a16="http://schemas.microsoft.com/office/drawing/2014/main" id="{AB4B4B61-649F-37BD-A40E-5448294B3C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7" name="Title 3">
            <a:extLst>
              <a:ext uri="{FF2B5EF4-FFF2-40B4-BE49-F238E27FC236}">
                <a16:creationId xmlns:a16="http://schemas.microsoft.com/office/drawing/2014/main" id="{10E2D4CC-CAE0-B95D-721B-413B09BF6D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Grid</a:t>
            </a:r>
          </a:p>
        </p:txBody>
      </p:sp>
      <p:sp>
        <p:nvSpPr>
          <p:cNvPr id="224258" name="Content Placeholder 4">
            <a:extLst>
              <a:ext uri="{FF2B5EF4-FFF2-40B4-BE49-F238E27FC236}">
                <a16:creationId xmlns:a16="http://schemas.microsoft.com/office/drawing/2014/main" id="{803618DD-6121-943A-7CDA-770DFFADAF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036638"/>
            <a:ext cx="8229600" cy="51355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altLang="en-US"/>
              <a:t>Two-dimensional layout system </a:t>
            </a:r>
          </a:p>
          <a:p>
            <a:pPr>
              <a:lnSpc>
                <a:spcPct val="150000"/>
              </a:lnSpc>
            </a:pPr>
            <a:r>
              <a:rPr lang="en-IN" altLang="en-US"/>
              <a:t>Creates a grid structure of rows and columns and positions elements within the grid's individual cells.</a:t>
            </a:r>
          </a:p>
          <a:p>
            <a:pPr>
              <a:lnSpc>
                <a:spcPct val="150000"/>
              </a:lnSpc>
            </a:pPr>
            <a:r>
              <a:rPr lang="en-IN" altLang="en-US"/>
              <a:t>Grid allows rows and columns to be flexible and resized to fit the available screen space.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1" name="Title 3">
            <a:extLst>
              <a:ext uri="{FF2B5EF4-FFF2-40B4-BE49-F238E27FC236}">
                <a16:creationId xmlns:a16="http://schemas.microsoft.com/office/drawing/2014/main" id="{C564BDDC-00A2-9833-EC71-23A6D78302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Grid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319952-E615-9BD9-9729-908F91105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b="1" dirty="0"/>
              <a:t>Grid Container</a:t>
            </a:r>
            <a:endParaRPr lang="en-IN" dirty="0"/>
          </a:p>
          <a:p>
            <a:pPr lvl="1">
              <a:defRPr/>
            </a:pPr>
            <a:r>
              <a:rPr lang="en-IN" sz="2000" dirty="0"/>
              <a:t>Define a grid container. </a:t>
            </a:r>
          </a:p>
          <a:p>
            <a:pPr lvl="1">
              <a:defRPr/>
            </a:pPr>
            <a:r>
              <a:rPr lang="en-IN" sz="2000" dirty="0"/>
              <a:t>This container will hold the grid items.</a:t>
            </a:r>
            <a:endParaRPr lang="en-IN" dirty="0"/>
          </a:p>
          <a:p>
            <a:pPr lvl="1">
              <a:defRPr/>
            </a:pPr>
            <a:r>
              <a:rPr lang="en-IN" sz="2000" dirty="0">
                <a:solidFill>
                  <a:srgbClr val="C00000"/>
                </a:solidFill>
              </a:rPr>
              <a:t>{display: grid}</a:t>
            </a:r>
          </a:p>
          <a:p>
            <a:pPr lvl="1">
              <a:defRPr/>
            </a:pPr>
            <a:endParaRPr lang="en-IN" b="1" dirty="0"/>
          </a:p>
          <a:p>
            <a:pPr marL="342900" lvl="1" indent="-342900">
              <a:buFontTx/>
              <a:buChar char="•"/>
              <a:defRPr/>
            </a:pPr>
            <a:r>
              <a:rPr lang="en-IN" sz="2000" b="1" dirty="0">
                <a:ea typeface="+mn-ea"/>
                <a:cs typeface="+mn-cs"/>
              </a:rPr>
              <a:t>Grid Structure</a:t>
            </a:r>
          </a:p>
          <a:p>
            <a:pPr lvl="1">
              <a:defRPr/>
            </a:pPr>
            <a:r>
              <a:rPr lang="en-IN" sz="2000" dirty="0"/>
              <a:t>Defined by giving rows and columns.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i="1" dirty="0">
                <a:solidFill>
                  <a:srgbClr val="C00000"/>
                </a:solidFill>
              </a:rPr>
              <a:t>grid-template-rows and grid-template-columns </a:t>
            </a:r>
          </a:p>
          <a:p>
            <a:pPr lvl="1">
              <a:defRPr/>
            </a:pPr>
            <a:r>
              <a:rPr lang="en-IN" sz="2000" dirty="0"/>
              <a:t>Used to specify rows and columns in a grid container.</a:t>
            </a:r>
          </a:p>
          <a:p>
            <a:pPr lvl="1">
              <a:defRPr/>
            </a:pPr>
            <a:r>
              <a:rPr lang="en-IN" sz="1800" i="1" dirty="0">
                <a:solidFill>
                  <a:srgbClr val="C00000"/>
                </a:solidFill>
              </a:rPr>
              <a:t>grid-template-columns: 100px 200px 100px;</a:t>
            </a:r>
          </a:p>
          <a:p>
            <a:pPr marL="457200" lvl="1" indent="0">
              <a:buFontTx/>
              <a:buNone/>
              <a:defRPr/>
            </a:pPr>
            <a:endParaRPr lang="en-IN" sz="2000" dirty="0"/>
          </a:p>
          <a:p>
            <a:pPr marL="0" indent="0">
              <a:buFontTx/>
              <a:buNone/>
              <a:defRPr/>
            </a:pPr>
            <a:br>
              <a:rPr lang="en-IN" dirty="0"/>
            </a:b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5" name="Title 3">
            <a:extLst>
              <a:ext uri="{FF2B5EF4-FFF2-40B4-BE49-F238E27FC236}">
                <a16:creationId xmlns:a16="http://schemas.microsoft.com/office/drawing/2014/main" id="{491A74BC-FF14-3059-A77F-A397805A6C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Grid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8972F6-B191-A18A-C726-668B473A4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defRPr/>
            </a:pPr>
            <a:r>
              <a:rPr lang="en-IN" b="1" dirty="0"/>
              <a:t>Aligning the Grid Items:</a:t>
            </a:r>
            <a:endParaRPr lang="en-IN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justify-items</a:t>
            </a:r>
            <a:r>
              <a:rPr lang="en-IN" sz="2000" dirty="0"/>
              <a:t> - Aligns items horizontally within their grid cell.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align-items</a:t>
            </a:r>
            <a:r>
              <a:rPr lang="en-IN" sz="2000" dirty="0"/>
              <a:t> - Aligns items vertically within their grid cell.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place-items</a:t>
            </a:r>
            <a:r>
              <a:rPr lang="en-IN" sz="2000" dirty="0"/>
              <a:t> - A shorthand for aligning items both horizontally and vertically.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endParaRPr lang="en-IN" sz="1600" dirty="0"/>
          </a:p>
          <a:p>
            <a:pPr>
              <a:defRPr/>
            </a:pPr>
            <a:r>
              <a:rPr lang="en-IN" b="1" dirty="0"/>
              <a:t>Aligning the Grid:</a:t>
            </a:r>
            <a:endParaRPr lang="en-IN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justify-content</a:t>
            </a:r>
            <a:r>
              <a:rPr lang="en-IN" sz="2000" dirty="0"/>
              <a:t> - Aligns the grid along the horizontal axis.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align-content</a:t>
            </a:r>
            <a:r>
              <a:rPr lang="en-IN" sz="2000" dirty="0"/>
              <a:t> - Aligns the grid along the vertical axis.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IN" sz="2000" b="1" i="1" dirty="0"/>
              <a:t>place-content</a:t>
            </a:r>
            <a:r>
              <a:rPr lang="en-IN" sz="2000" dirty="0"/>
              <a:t> - A shorthand for aligning content both horizontally and vertically.</a:t>
            </a:r>
          </a:p>
          <a:p>
            <a:pPr marL="0" indent="0">
              <a:buFontTx/>
              <a:buNone/>
              <a:defRPr/>
            </a:pPr>
            <a:br>
              <a:rPr lang="en-IN" dirty="0"/>
            </a:b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C34BE2AB-A541-5FE2-174F-C9A44A7EBA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Topics</a:t>
            </a:r>
            <a:endParaRPr lang="en-IN" altLang="en-US"/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00677128-C59A-8881-B765-6A81761522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b="1"/>
              <a:t>ReactJS </a:t>
            </a:r>
          </a:p>
          <a:p>
            <a:pPr lvl="1"/>
            <a:r>
              <a:rPr lang="en-IN" altLang="en-US" sz="2000"/>
              <a:t>Introduction to React </a:t>
            </a:r>
          </a:p>
          <a:p>
            <a:pPr lvl="1"/>
            <a:r>
              <a:rPr lang="en-IN" altLang="en-US" sz="2000"/>
              <a:t>Creating React Project </a:t>
            </a:r>
          </a:p>
          <a:p>
            <a:pPr lvl="1"/>
            <a:r>
              <a:rPr lang="en-IN" altLang="en-US" sz="2000"/>
              <a:t>React Components and Properties, </a:t>
            </a:r>
          </a:p>
          <a:p>
            <a:pPr lvl="1"/>
            <a:r>
              <a:rPr lang="en-IN" altLang="en-US" sz="2000"/>
              <a:t>Class and  functional components </a:t>
            </a:r>
          </a:p>
          <a:p>
            <a:pPr lvl="1"/>
            <a:r>
              <a:rPr lang="en-IN" altLang="en-US" sz="2000"/>
              <a:t>Working with Events </a:t>
            </a:r>
          </a:p>
          <a:p>
            <a:r>
              <a:rPr lang="en-IN" altLang="en-US" b="1"/>
              <a:t>React Hooks </a:t>
            </a:r>
          </a:p>
          <a:p>
            <a:pPr lvl="1"/>
            <a:r>
              <a:rPr lang="en-IN" altLang="en-US" sz="2000"/>
              <a:t>Consuming RESTful web service </a:t>
            </a:r>
          </a:p>
          <a:p>
            <a:pPr lvl="1"/>
            <a:r>
              <a:rPr lang="en-IN" altLang="en-US" sz="2000"/>
              <a:t>Forms and Validation </a:t>
            </a:r>
          </a:p>
          <a:p>
            <a:r>
              <a:rPr lang="en-IN" altLang="en-US" b="1"/>
              <a:t>Redux</a:t>
            </a:r>
          </a:p>
          <a:p>
            <a:pPr lvl="1"/>
            <a:r>
              <a:rPr lang="en-IN" altLang="en-US" sz="2000"/>
              <a:t>State Management using Redux </a:t>
            </a:r>
            <a:endParaRPr lang="en-IN" altLang="en-US"/>
          </a:p>
          <a:p>
            <a:endParaRPr lang="en-IN" altLang="en-US" b="1"/>
          </a:p>
          <a:p>
            <a:r>
              <a:rPr lang="en-IN" altLang="en-US" b="1"/>
              <a:t>Unit testing with React Testing Library 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29" name="Title 3">
            <a:extLst>
              <a:ext uri="{FF2B5EF4-FFF2-40B4-BE49-F238E27FC236}">
                <a16:creationId xmlns:a16="http://schemas.microsoft.com/office/drawing/2014/main" id="{21B462B7-8577-701F-15E5-D140D56F18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Grid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3F9DA6-B3A9-6529-6E3B-236CAE8C2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b="1" dirty="0">
                <a:solidFill>
                  <a:srgbClr val="25265E"/>
                </a:solidFill>
              </a:rPr>
              <a:t>CSS Fractional (Fr) Unit</a:t>
            </a:r>
          </a:p>
          <a:p>
            <a:pPr lvl="1">
              <a:defRPr/>
            </a:pPr>
            <a:r>
              <a:rPr lang="en-IN" sz="2000" dirty="0"/>
              <a:t>Divides the available space in the grid container into fractions. </a:t>
            </a:r>
          </a:p>
          <a:p>
            <a:pPr lvl="1">
              <a:defRPr/>
            </a:pPr>
            <a:r>
              <a:rPr lang="en-IN" sz="2000" dirty="0"/>
              <a:t>It distributes available space within the grid container among columns or rows in a flexible and dynamic way.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sz="1800" b="1" dirty="0">
                <a:solidFill>
                  <a:srgbClr val="C00000"/>
                </a:solidFill>
              </a:rPr>
              <a:t>grid-template-columns: 1fr 2fr 1fr;</a:t>
            </a:r>
            <a:endParaRPr lang="en-IN" sz="1800" b="1" dirty="0">
              <a:solidFill>
                <a:srgbClr val="C00000"/>
              </a:solidFill>
              <a:highlight>
                <a:srgbClr val="F9FAFC"/>
              </a:highlight>
            </a:endParaRPr>
          </a:p>
          <a:p>
            <a:pPr lvl="1">
              <a:defRPr/>
            </a:pPr>
            <a:r>
              <a:rPr lang="en-IN" sz="2000" dirty="0">
                <a:latin typeface="euclid_circular_a"/>
              </a:rPr>
              <a:t>Divides the available horizontal space </a:t>
            </a:r>
          </a:p>
          <a:p>
            <a:pPr lvl="1">
              <a:defRPr/>
            </a:pPr>
            <a:r>
              <a:rPr lang="en-IN" sz="2000" dirty="0">
                <a:latin typeface="euclid_circular_a"/>
              </a:rPr>
              <a:t>First column occupies </a:t>
            </a:r>
            <a:r>
              <a:rPr lang="en-IN" sz="2000" b="1" dirty="0">
                <a:latin typeface="euclid_circular_a"/>
              </a:rPr>
              <a:t>one</a:t>
            </a:r>
            <a:r>
              <a:rPr lang="en-IN" sz="2000" dirty="0">
                <a:latin typeface="euclid_circular_a"/>
              </a:rPr>
              <a:t> part, the second column occupies </a:t>
            </a:r>
            <a:r>
              <a:rPr lang="en-IN" sz="2000" b="1" dirty="0">
                <a:latin typeface="euclid_circular_a"/>
              </a:rPr>
              <a:t>two</a:t>
            </a:r>
            <a:r>
              <a:rPr lang="en-IN" sz="2000" dirty="0">
                <a:latin typeface="euclid_circular_a"/>
              </a:rPr>
              <a:t> parts, and the third column occupies </a:t>
            </a:r>
            <a:r>
              <a:rPr lang="en-IN" sz="2000" b="1" dirty="0">
                <a:latin typeface="euclid_circular_a"/>
              </a:rPr>
              <a:t>one</a:t>
            </a:r>
            <a:r>
              <a:rPr lang="en-IN" sz="2000" dirty="0">
                <a:latin typeface="euclid_circular_a"/>
              </a:rPr>
              <a:t> part.</a:t>
            </a:r>
          </a:p>
          <a:p>
            <a:pPr>
              <a:defRPr/>
            </a:pPr>
            <a:endParaRPr lang="en-IN" dirty="0"/>
          </a:p>
          <a:p>
            <a:pPr>
              <a:defRPr/>
            </a:pPr>
            <a:r>
              <a:rPr lang="en-IN" sz="1800" b="1" dirty="0">
                <a:solidFill>
                  <a:srgbClr val="C00000"/>
                </a:solidFill>
              </a:rPr>
              <a:t>grid-template-rows: 1fr 1fr 2fr;</a:t>
            </a:r>
          </a:p>
          <a:p>
            <a:pPr lvl="1">
              <a:defRPr/>
            </a:pPr>
            <a:r>
              <a:rPr lang="en-IN" sz="2000" dirty="0"/>
              <a:t>Divides the available vertical space </a:t>
            </a:r>
          </a:p>
          <a:p>
            <a:pPr lvl="1">
              <a:defRPr/>
            </a:pPr>
            <a:r>
              <a:rPr lang="en-IN" sz="2000" dirty="0"/>
              <a:t>First and second row occupies </a:t>
            </a:r>
            <a:r>
              <a:rPr lang="en-IN" sz="2000" b="1" dirty="0"/>
              <a:t>one</a:t>
            </a:r>
            <a:r>
              <a:rPr lang="en-IN" sz="2000" dirty="0"/>
              <a:t> part, while the third row occupies </a:t>
            </a:r>
            <a:r>
              <a:rPr lang="en-IN" sz="2000" b="1" dirty="0"/>
              <a:t>two</a:t>
            </a:r>
            <a:r>
              <a:rPr lang="en-IN" sz="2000" dirty="0"/>
              <a:t> parts.</a:t>
            </a:r>
          </a:p>
          <a:p>
            <a:pPr marL="0" indent="0">
              <a:buFontTx/>
              <a:buNone/>
              <a:defRPr/>
            </a:pPr>
            <a:br>
              <a:rPr lang="en-IN" dirty="0"/>
            </a:br>
            <a:br>
              <a:rPr lang="en-IN" dirty="0"/>
            </a:b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219BC6-4F1F-ED42-014E-6B3DF461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Responsive web design</a:t>
            </a:r>
          </a:p>
        </p:txBody>
      </p:sp>
      <p:sp>
        <p:nvSpPr>
          <p:cNvPr id="47106" name="Text Placeholder 4">
            <a:extLst>
              <a:ext uri="{FF2B5EF4-FFF2-40B4-BE49-F238E27FC236}">
                <a16:creationId xmlns:a16="http://schemas.microsoft.com/office/drawing/2014/main" id="{A582D807-5F15-F25F-93C5-2313F014B3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DC73375C-1E18-0251-FA35-F79A4055FE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Introduction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id="{52DC17B0-FA25-75A3-0F0B-024F253BEF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The practice of building a website suitable to work on every device and every screen size</a:t>
            </a:r>
          </a:p>
          <a:p>
            <a:endParaRPr lang="en-US" altLang="en-US"/>
          </a:p>
          <a:p>
            <a:r>
              <a:rPr lang="en-US" altLang="en-US"/>
              <a:t>Focused around providing an intuitive and gratifying experience for everyone. </a:t>
            </a:r>
          </a:p>
          <a:p>
            <a:endParaRPr lang="en-US" altLang="en-US"/>
          </a:p>
          <a:p>
            <a:r>
              <a:rPr lang="en-US" altLang="en-US"/>
              <a:t>Desktop computer and cell phone users alike all benefit from responsive websites.</a:t>
            </a: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60C3C61A-99FD-245C-2B39-CE22F58EDC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Responsive vs. Adaptive vs. Mobile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96AB06D7-6709-50EE-B097-B0421240A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Responsive and adaptive web design are closely related, and often transposed as one in the same.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>
                <a:solidFill>
                  <a:srgbClr val="C00000"/>
                </a:solidFill>
              </a:rPr>
              <a:t>Responsive </a:t>
            </a:r>
          </a:p>
          <a:p>
            <a:pPr lvl="1">
              <a:defRPr/>
            </a:pPr>
            <a:r>
              <a:rPr lang="en-US" sz="2000" dirty="0"/>
              <a:t>to react quickly and positively to any change, </a:t>
            </a:r>
          </a:p>
          <a:p>
            <a:pPr lvl="1">
              <a:defRPr/>
            </a:pPr>
            <a:r>
              <a:rPr lang="en-US" sz="2000" dirty="0"/>
              <a:t>Changes continually and fluidly change based on viewport width</a:t>
            </a:r>
          </a:p>
          <a:p>
            <a:pPr marL="342900" lvl="1" indent="-342900">
              <a:buFontTx/>
              <a:buChar char="•"/>
              <a:defRPr/>
            </a:pPr>
            <a:r>
              <a:rPr lang="en-US" sz="2000" b="1" dirty="0">
                <a:solidFill>
                  <a:srgbClr val="C00000"/>
                </a:solidFill>
                <a:ea typeface="+mn-ea"/>
                <a:cs typeface="+mn-cs"/>
              </a:rPr>
              <a:t>Adaptive </a:t>
            </a:r>
          </a:p>
          <a:p>
            <a:pPr lvl="1">
              <a:defRPr/>
            </a:pPr>
            <a:r>
              <a:rPr lang="en-US" sz="2000" dirty="0"/>
              <a:t>to be easily modified for a new purpose or situation,</a:t>
            </a:r>
          </a:p>
          <a:p>
            <a:pPr lvl="1">
              <a:defRPr/>
            </a:pPr>
            <a:r>
              <a:rPr lang="en-US" sz="2000" dirty="0"/>
              <a:t>may show elements, resize text/images, reflow elements as resolution changes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 A combination of the two is ideal</a:t>
            </a:r>
          </a:p>
          <a:p>
            <a:pPr>
              <a:defRPr/>
            </a:pPr>
            <a:r>
              <a:rPr lang="en-US" b="1" dirty="0"/>
              <a:t>Mobile : </a:t>
            </a:r>
            <a:r>
              <a:rPr lang="en-US" dirty="0"/>
              <a:t> build a separate website commonly on a new domain solely for mobile users. </a:t>
            </a:r>
          </a:p>
          <a:p>
            <a:pPr>
              <a:buFontTx/>
              <a:buNone/>
              <a:defRPr/>
            </a:pP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id="{B737D6D4-4367-BA9E-7B1C-644E20A0FE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Responsive Web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DE312-DD2A-9B1B-4F04-2382263E7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Fluid, flexible layout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Uses relative sizing of grids, not fixed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Based on columns that can be reflowed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Allows grid layout to adjust to viewport size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Media queries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Target media types and media features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Tests for max/min width &amp; height on viewport and device, device orientation, aspect radio, resolution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Responsive images</a:t>
            </a:r>
          </a:p>
          <a:p>
            <a:pPr lvl="1">
              <a:defRPr/>
            </a:pPr>
            <a:r>
              <a:rPr lang="en-US" sz="2000" dirty="0">
                <a:ea typeface="+mn-ea"/>
                <a:cs typeface="+mn-cs"/>
              </a:rPr>
              <a:t>Relative widths (CSS) or dynamic replacement (JS)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buFontTx/>
              <a:buNone/>
              <a:defRPr/>
            </a:pP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35B645-CF9F-3AC7-35F3-B1017E037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Media Queries</a:t>
            </a:r>
          </a:p>
        </p:txBody>
      </p:sp>
      <p:sp>
        <p:nvSpPr>
          <p:cNvPr id="51202" name="Text Placeholder 4">
            <a:extLst>
              <a:ext uri="{FF2B5EF4-FFF2-40B4-BE49-F238E27FC236}">
                <a16:creationId xmlns:a16="http://schemas.microsoft.com/office/drawing/2014/main" id="{59AA51A0-C8D9-0392-42CF-14F0937643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3">
            <a:extLst>
              <a:ext uri="{FF2B5EF4-FFF2-40B4-BE49-F238E27FC236}">
                <a16:creationId xmlns:a16="http://schemas.microsoft.com/office/drawing/2014/main" id="{6BFD1CB9-D1F2-080D-A58D-C1BB0EF843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Media Queries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52226" name="Content Placeholder 4">
            <a:extLst>
              <a:ext uri="{FF2B5EF4-FFF2-40B4-BE49-F238E27FC236}">
                <a16:creationId xmlns:a16="http://schemas.microsoft.com/office/drawing/2014/main" id="{9C82F869-52DF-BEDD-5B04-339023FEBC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 way of specifying different styles for individual browser and device circumstances, the width of the viewport or device orientation </a:t>
            </a:r>
          </a:p>
          <a:p>
            <a:endParaRPr lang="en-US" altLang="en-US"/>
          </a:p>
          <a:p>
            <a:r>
              <a:rPr lang="en-US" altLang="en-US"/>
              <a:t>Can apply  uniquely targeted styles </a:t>
            </a:r>
          </a:p>
          <a:p>
            <a:endParaRPr lang="en-US" altLang="en-US"/>
          </a:p>
          <a:p>
            <a:r>
              <a:rPr lang="en-US" altLang="en-US"/>
              <a:t>Common media types include </a:t>
            </a:r>
          </a:p>
          <a:p>
            <a:pPr lvl="1"/>
            <a:r>
              <a:rPr lang="en-US" altLang="en-US" sz="2000"/>
              <a:t>all, screen, print.</a:t>
            </a:r>
          </a:p>
          <a:p>
            <a:pPr lvl="1"/>
            <a:r>
              <a:rPr lang="en-US" altLang="en-US" sz="2000"/>
              <a:t>default the media type to screen.</a:t>
            </a:r>
          </a:p>
          <a:p>
            <a:pPr lvl="1"/>
            <a:endParaRPr lang="en-US" altLang="en-US" sz="2000"/>
          </a:p>
          <a:p>
            <a:r>
              <a:rPr lang="en-US" altLang="en-US" sz="1600"/>
              <a:t>Can be inserted in HTML pages in the following ways:</a:t>
            </a:r>
          </a:p>
          <a:p>
            <a:endParaRPr lang="en-US" altLang="en-US" sz="1600"/>
          </a:p>
          <a:p>
            <a:r>
              <a:rPr lang="en-US" altLang="en-US" sz="1600"/>
              <a:t>Inserted inside a CSS style sheet.</a:t>
            </a:r>
          </a:p>
          <a:p>
            <a:endParaRPr lang="en-US" altLang="en-US" sz="1600" b="1">
              <a:solidFill>
                <a:srgbClr val="C00000"/>
              </a:solidFill>
            </a:endParaRPr>
          </a:p>
          <a:p>
            <a:r>
              <a:rPr lang="en-US" altLang="en-US" sz="1600" b="1">
                <a:solidFill>
                  <a:srgbClr val="C00000"/>
                </a:solidFill>
              </a:rPr>
              <a:t>@media &lt;media_type&gt; connector ( &lt;query&gt; )</a:t>
            </a:r>
          </a:p>
          <a:p>
            <a:pPr lvl="1"/>
            <a:endParaRPr lang="en-US" altLang="en-US" sz="2000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>
            <a:extLst>
              <a:ext uri="{FF2B5EF4-FFF2-40B4-BE49-F238E27FC236}">
                <a16:creationId xmlns:a16="http://schemas.microsoft.com/office/drawing/2014/main" id="{785697F2-5C50-959A-3404-E306101218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CSS Style</a:t>
            </a:r>
          </a:p>
        </p:txBody>
      </p:sp>
      <p:sp>
        <p:nvSpPr>
          <p:cNvPr id="53250" name="Content Placeholder 2">
            <a:extLst>
              <a:ext uri="{FF2B5EF4-FFF2-40B4-BE49-F238E27FC236}">
                <a16:creationId xmlns:a16="http://schemas.microsoft.com/office/drawing/2014/main" id="{5A0EC169-A51E-F5F8-1213-AD2B24F633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2000"/>
              <a:t> .image-container{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display: flex;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flex-wrap: wrap;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}</a:t>
            </a:r>
          </a:p>
          <a:p>
            <a:pPr marL="457200" lvl="1" indent="0">
              <a:buFontTx/>
              <a:buNone/>
            </a:pPr>
            <a:endParaRPr lang="en-IN" altLang="en-US" sz="2000"/>
          </a:p>
          <a:p>
            <a:pPr marL="457200" lvl="1" indent="0">
              <a:buFontTx/>
              <a:buNone/>
            </a:pPr>
            <a:r>
              <a:rPr lang="en-IN" altLang="en-US" sz="2000"/>
              <a:t>        .image-item{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width: 25%;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img{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width: 60%;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height: 60%;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    border: 2px solid brown;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       }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>
            <a:extLst>
              <a:ext uri="{FF2B5EF4-FFF2-40B4-BE49-F238E27FC236}">
                <a16:creationId xmlns:a16="http://schemas.microsoft.com/office/drawing/2014/main" id="{C311427B-1B4D-5267-3E19-4B4BADD68B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HTML To Apply Media Query</a:t>
            </a:r>
          </a:p>
        </p:txBody>
      </p:sp>
      <p:sp>
        <p:nvSpPr>
          <p:cNvPr id="54274" name="Content Placeholder 2">
            <a:extLst>
              <a:ext uri="{FF2B5EF4-FFF2-40B4-BE49-F238E27FC236}">
                <a16:creationId xmlns:a16="http://schemas.microsoft.com/office/drawing/2014/main" id="{F0ACDB88-F68F-CE29-CE64-C39468A3E8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600"/>
              <a:t> &lt;div class="image-container"&gt;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&lt;div class="image-item"&gt;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&lt;img src="../images/bmw.jpg" alt="bmw car" 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&lt;/div&gt;</a:t>
            </a:r>
          </a:p>
          <a:p>
            <a:pPr marL="457200" lvl="1" indent="0">
              <a:buFontTx/>
              <a:buNone/>
            </a:pPr>
            <a:endParaRPr lang="en-IN" altLang="en-US" sz="1600"/>
          </a:p>
          <a:p>
            <a:pPr marL="457200" lvl="1" indent="0">
              <a:buFontTx/>
              <a:buNone/>
            </a:pPr>
            <a:r>
              <a:rPr lang="en-IN" altLang="en-US" sz="1600"/>
              <a:t>        &lt;div class="image-item"&gt;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&lt;img src="../images/indica.jpg" alt="indica car"&gt;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&lt;/div&gt;</a:t>
            </a:r>
          </a:p>
          <a:p>
            <a:pPr marL="457200" lvl="1" indent="0">
              <a:buFontTx/>
              <a:buNone/>
            </a:pPr>
            <a:endParaRPr lang="en-IN" altLang="en-US" sz="1600"/>
          </a:p>
          <a:p>
            <a:pPr marL="457200" lvl="1" indent="0">
              <a:buFontTx/>
              <a:buNone/>
            </a:pPr>
            <a:r>
              <a:rPr lang="en-IN" altLang="en-US" sz="1600"/>
              <a:t>        &lt;div class="image-item"&gt;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&lt;img src="../images/innova.jpg" alt="Innova car"&gt;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&lt;/div&gt;</a:t>
            </a:r>
          </a:p>
          <a:p>
            <a:pPr marL="457200" lvl="1" indent="0">
              <a:buFontTx/>
              <a:buNone/>
            </a:pPr>
            <a:endParaRPr lang="en-IN" altLang="en-US" sz="1600"/>
          </a:p>
          <a:p>
            <a:pPr marL="457200" lvl="1" indent="0">
              <a:buFontTx/>
              <a:buNone/>
            </a:pPr>
            <a:r>
              <a:rPr lang="en-IN" altLang="en-US" sz="1600"/>
              <a:t>        &lt;div class="image-item"&gt;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&lt;img src="../images/tempotraveller.jpg" alt="Tempo traveller"&gt;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&lt;/div&gt;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&lt;/div&gt;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C0749A24-6B87-ACA7-F59E-1A70511BF2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Media Query Syntax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id="{D106B6E3-DBC8-05A8-10D4-77620074FC7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solidFill>
                  <a:srgbClr val="C00000"/>
                </a:solidFill>
              </a:rPr>
              <a:t> [media] </a:t>
            </a:r>
          </a:p>
          <a:p>
            <a:pPr lvl="1"/>
            <a:r>
              <a:rPr lang="en-US" altLang="en-US" sz="2000"/>
              <a:t>computer screens. </a:t>
            </a:r>
          </a:p>
          <a:p>
            <a:pPr lvl="1"/>
            <a:r>
              <a:rPr lang="en-US" altLang="en-US" sz="2000"/>
              <a:t>Both on desktop computers, laptops, tablets, smart phones and TVs.</a:t>
            </a:r>
          </a:p>
          <a:p>
            <a:endParaRPr lang="en-US" altLang="en-US" b="1"/>
          </a:p>
          <a:p>
            <a:r>
              <a:rPr lang="en-US" altLang="en-US" b="1">
                <a:solidFill>
                  <a:srgbClr val="C00000"/>
                </a:solidFill>
              </a:rPr>
              <a:t>Projection</a:t>
            </a:r>
          </a:p>
          <a:p>
            <a:pPr lvl="1"/>
            <a:r>
              <a:rPr lang="en-US" altLang="en-US" sz="2000"/>
              <a:t>Matches projection devices  such as projectors.</a:t>
            </a:r>
          </a:p>
          <a:p>
            <a:pPr lvl="1"/>
            <a:endParaRPr lang="en-US" altLang="en-US" sz="2000"/>
          </a:p>
          <a:p>
            <a:r>
              <a:rPr lang="en-US" altLang="en-US" b="1">
                <a:solidFill>
                  <a:srgbClr val="C00000"/>
                </a:solidFill>
              </a:rPr>
              <a:t>Print</a:t>
            </a:r>
          </a:p>
          <a:p>
            <a:pPr lvl="1"/>
            <a:r>
              <a:rPr lang="en-US" altLang="en-US" sz="2000"/>
              <a:t>Matches when a user clicks "print" for the page.</a:t>
            </a:r>
            <a:br>
              <a:rPr lang="en-US" altLang="en-US" sz="2000"/>
            </a:br>
            <a:endParaRPr lang="en-US" alt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>
            <a:extLst>
              <a:ext uri="{FF2B5EF4-FFF2-40B4-BE49-F238E27FC236}">
                <a16:creationId xmlns:a16="http://schemas.microsoft.com/office/drawing/2014/main" id="{54EDCD13-F3F3-78E0-ED4D-A0A903F22B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UI Developer</a:t>
            </a:r>
            <a:br>
              <a:rPr lang="en-US" altLang="en-US" b="1"/>
            </a:br>
            <a:endParaRPr lang="en-IN" altLang="en-US"/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602AE3D5-2666-3BCE-28E2-F23A4B189C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Responsible to translate creative software design concepts and ideas into reality using front end technology</a:t>
            </a:r>
          </a:p>
          <a:p>
            <a:endParaRPr lang="en-US" altLang="en-US"/>
          </a:p>
          <a:p>
            <a:r>
              <a:rPr lang="en-US" altLang="en-US"/>
              <a:t>The task of a user experience designer is to design and create a software interfaces by prioritizing Users and business requirements over technology limitations and constraints.</a:t>
            </a:r>
          </a:p>
          <a:p>
            <a:pPr lvl="1"/>
            <a:r>
              <a:rPr lang="en-IN" altLang="en-US" sz="2000">
                <a:solidFill>
                  <a:srgbClr val="444444"/>
                </a:solidFill>
                <a:latin typeface="Helvetica" pitchFamily="2" charset="0"/>
                <a:cs typeface="Times New Roman" panose="02020603050405020304" pitchFamily="18" charset="0"/>
              </a:rPr>
              <a:t>screens keyboards, sounds,</a:t>
            </a:r>
            <a:endParaRPr lang="en-US" altLang="en-US" sz="2000"/>
          </a:p>
          <a:p>
            <a:endParaRPr lang="en-US" altLang="en-US" b="1"/>
          </a:p>
          <a:p>
            <a:r>
              <a:rPr lang="en-US" altLang="en-US" b="1"/>
              <a:t>Knowledge Required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2000"/>
              <a:t>HTML5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2000"/>
              <a:t>JavaScript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2000"/>
              <a:t>CSS/SCSS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2000"/>
              <a:t>Ajax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sz="2000"/>
              <a:t>Advance Developers can hava React/Angular/Typescript</a:t>
            </a:r>
          </a:p>
          <a:p>
            <a:endParaRPr lang="en-I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D32F2DB2-2EB8-69FE-DDAB-2976528C7E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Example</a:t>
            </a:r>
          </a:p>
        </p:txBody>
      </p:sp>
      <p:sp>
        <p:nvSpPr>
          <p:cNvPr id="56322" name="Content Placeholder 2">
            <a:extLst>
              <a:ext uri="{FF2B5EF4-FFF2-40B4-BE49-F238E27FC236}">
                <a16:creationId xmlns:a16="http://schemas.microsoft.com/office/drawing/2014/main" id="{E0E3B466-5BB2-EFC6-800F-E66014B73E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1600"/>
              <a:t>&lt;h1 id="heading"&gt;Radio Taxi Service&lt;/h1&gt;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&lt;img src="../images/tempotraveller.jpg" alt="company logo"&gt;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&lt;table&gt;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&lt;thead&gt;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&lt;tr&gt;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&lt;th&gt;Sl.No&lt;/th&gt;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&lt;th&gt;Name&lt;/th&gt;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&lt;th&gt;Mark&lt;/th&gt;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&lt;/tr&gt;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&lt;/thead&gt;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&lt;tbody&gt;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&lt;tr&gt;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&lt;td&gt;101&lt;/td&gt;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&lt;td&gt;Ramesh&lt;/td&gt;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    &lt;td&gt;98&lt;/td&gt;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        &lt;/tr&gt;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&lt;/tbody&gt;</a:t>
            </a:r>
          </a:p>
          <a:p>
            <a:pPr marL="457200" lvl="1" indent="0">
              <a:buFontTx/>
              <a:buNone/>
            </a:pPr>
            <a:r>
              <a:rPr lang="en-IN" altLang="en-US" sz="1600"/>
              <a:t>    &lt;/table&gt;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>
            <a:extLst>
              <a:ext uri="{FF2B5EF4-FFF2-40B4-BE49-F238E27FC236}">
                <a16:creationId xmlns:a16="http://schemas.microsoft.com/office/drawing/2014/main" id="{69B13A74-6C49-2785-5585-8ACFBB3FCF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Print Media with Style Element</a:t>
            </a: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43B1C78C-A846-03D1-7C47-419A788B6B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@media print 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img 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    display:none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}</a:t>
            </a:r>
          </a:p>
          <a:p>
            <a:pPr lvl="1">
              <a:buFontTx/>
              <a:buNone/>
            </a:pPr>
            <a:r>
              <a:rPr lang="en-US" altLang="en-US" sz="1800" b="1"/>
              <a:t>body { </a:t>
            </a:r>
          </a:p>
          <a:p>
            <a:pPr lvl="1">
              <a:buFontTx/>
              <a:buNone/>
            </a:pPr>
            <a:r>
              <a:rPr lang="en-US" altLang="en-US" sz="1800" b="1"/>
              <a:t>font-size:10pt; </a:t>
            </a:r>
          </a:p>
          <a:p>
            <a:pPr lvl="1">
              <a:buFontTx/>
              <a:buNone/>
            </a:pPr>
            <a:r>
              <a:rPr lang="en-US" altLang="en-US" sz="1800" b="1"/>
              <a:t>color: black; </a:t>
            </a:r>
          </a:p>
          <a:p>
            <a:pPr lvl="1">
              <a:buFontTx/>
              <a:buNone/>
            </a:pPr>
            <a:r>
              <a:rPr lang="en-US" altLang="en-US" sz="1800" b="1"/>
              <a:t>} 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}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@media screen 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img 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    width:100px;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    height:100px;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    }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    }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 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EF78C836-4296-B9AF-8250-F75C446847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Media Query Syntax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59394" name="Content Placeholder 2">
            <a:extLst>
              <a:ext uri="{FF2B5EF4-FFF2-40B4-BE49-F238E27FC236}">
                <a16:creationId xmlns:a16="http://schemas.microsoft.com/office/drawing/2014/main" id="{77524F9C-9A68-C863-64EB-B345D2A145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C00000"/>
                </a:solidFill>
              </a:rPr>
              <a:t>Width </a:t>
            </a:r>
          </a:p>
          <a:p>
            <a:pPr lvl="1"/>
            <a:r>
              <a:rPr lang="en-US" altLang="en-US" sz="2000"/>
              <a:t>Specifies the width of the browser window this media query matches.</a:t>
            </a:r>
          </a:p>
          <a:p>
            <a:r>
              <a:rPr lang="en-US" altLang="en-US" b="1">
                <a:solidFill>
                  <a:srgbClr val="C00000"/>
                </a:solidFill>
              </a:rPr>
              <a:t>min-width</a:t>
            </a:r>
          </a:p>
          <a:p>
            <a:pPr lvl="1"/>
            <a:r>
              <a:rPr lang="en-US" altLang="en-US" sz="2000"/>
              <a:t>Specifies the minimum browser window width this media query matches.</a:t>
            </a:r>
            <a:endParaRPr lang="en-US" altLang="en-US"/>
          </a:p>
          <a:p>
            <a:r>
              <a:rPr lang="en-US" altLang="en-US" b="1">
                <a:solidFill>
                  <a:srgbClr val="C00000"/>
                </a:solidFill>
              </a:rPr>
              <a:t>max-width</a:t>
            </a:r>
          </a:p>
          <a:p>
            <a:pPr lvl="1"/>
            <a:r>
              <a:rPr lang="en-US" altLang="en-US" sz="2000"/>
              <a:t>Specifies the maximum browser window width this media query matches.</a:t>
            </a:r>
          </a:p>
          <a:p>
            <a:pPr lvl="1"/>
            <a:endParaRPr lang="en-US" altLang="en-US" sz="2000"/>
          </a:p>
          <a:p>
            <a:r>
              <a:rPr lang="en-US" altLang="en-US"/>
              <a:t>Most commonly used features include min-width and max-width. </a:t>
            </a:r>
          </a:p>
          <a:p>
            <a:endParaRPr lang="en-US" altLang="en-US"/>
          </a:p>
          <a:p>
            <a:br>
              <a:rPr lang="en-US" altLang="en-US"/>
            </a:br>
            <a:endParaRPr lang="en-US" altLang="en-US"/>
          </a:p>
          <a:p>
            <a:pPr lvl="1"/>
            <a:endParaRPr lang="en-US" altLang="en-US" sz="2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itle 1">
            <a:extLst>
              <a:ext uri="{FF2B5EF4-FFF2-40B4-BE49-F238E27FC236}">
                <a16:creationId xmlns:a16="http://schemas.microsoft.com/office/drawing/2014/main" id="{8848AE53-05F1-F275-F44C-FB514885CD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Media Query</a:t>
            </a:r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2C6ED866-12DD-A36F-CA28-79BB757703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  <a:defRPr/>
            </a:pPr>
            <a:endParaRPr lang="en-US" altLang="en-US" sz="2000" b="1" dirty="0"/>
          </a:p>
          <a:p>
            <a:pPr marL="457200" lvl="1" indent="0">
              <a:buFontTx/>
              <a:buNone/>
              <a:defRPr/>
            </a:pPr>
            <a:r>
              <a:rPr lang="en-US" altLang="en-US" sz="2000" b="1" dirty="0"/>
              <a:t>@media screen and (max-width: 600px) </a:t>
            </a:r>
            <a:r>
              <a:rPr lang="en-US" altLang="en-US" sz="2000" dirty="0"/>
              <a:t>{</a:t>
            </a:r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    body {</a:t>
            </a:r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        color: blue;</a:t>
            </a:r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    }</a:t>
            </a:r>
          </a:p>
          <a:p>
            <a:pPr marL="457200" lvl="1" indent="0">
              <a:buFontTx/>
              <a:buNone/>
              <a:defRPr/>
            </a:pPr>
            <a:r>
              <a:rPr lang="en-US" altLang="en-US" sz="2000" dirty="0"/>
              <a:t>}</a:t>
            </a:r>
          </a:p>
          <a:p>
            <a:pPr>
              <a:defRPr/>
            </a:pPr>
            <a:r>
              <a:rPr lang="en-US" altLang="en-US" dirty="0"/>
              <a:t>Changes to blue Color if the viewport is narrower than 600 pixels, 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r>
              <a:rPr lang="en-US" altLang="en-US" b="1" dirty="0"/>
              <a:t>max-width:</a:t>
            </a:r>
          </a:p>
          <a:p>
            <a:pPr lvl="1">
              <a:defRPr/>
            </a:pPr>
            <a:r>
              <a:rPr lang="en-US" altLang="en-US" sz="2000" dirty="0"/>
              <a:t>To target devices with a screen width of 600px and less.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endParaRPr lang="en-IN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id="{556EEECF-261D-4148-A782-3F4DAC58D3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Media Query</a:t>
            </a:r>
          </a:p>
        </p:txBody>
      </p:sp>
      <p:sp>
        <p:nvSpPr>
          <p:cNvPr id="60419" name="Content Placeholder 2">
            <a:extLst>
              <a:ext uri="{FF2B5EF4-FFF2-40B4-BE49-F238E27FC236}">
                <a16:creationId xmlns:a16="http://schemas.microsoft.com/office/drawing/2014/main" id="{35572323-78C4-99C5-48FE-A2B79AB300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defRPr/>
            </a:pPr>
            <a:r>
              <a:rPr lang="en-US" altLang="en-US" sz="1600" b="1" dirty="0">
                <a:solidFill>
                  <a:srgbClr val="C00000"/>
                </a:solidFill>
              </a:rPr>
              <a:t>Connectors </a:t>
            </a:r>
          </a:p>
          <a:p>
            <a:pPr lvl="1">
              <a:defRPr/>
            </a:pPr>
            <a:r>
              <a:rPr lang="en-US" altLang="en-US" sz="1800" dirty="0"/>
              <a:t>Can add </a:t>
            </a:r>
            <a:r>
              <a:rPr lang="en-US" altLang="en-US" sz="1800" dirty="0" err="1"/>
              <a:t>boolean</a:t>
            </a:r>
            <a:r>
              <a:rPr lang="en-US" altLang="en-US" sz="1800"/>
              <a:t> in </a:t>
            </a:r>
            <a:r>
              <a:rPr lang="en-US" altLang="en-US" sz="1800" dirty="0"/>
              <a:t>media rules. </a:t>
            </a:r>
          </a:p>
          <a:p>
            <a:pPr lvl="1">
              <a:defRPr/>
            </a:pPr>
            <a:r>
              <a:rPr lang="en-US" altLang="en-US" sz="1800" dirty="0"/>
              <a:t>And, or ,not</a:t>
            </a:r>
          </a:p>
          <a:p>
            <a:pPr>
              <a:defRPr/>
            </a:pPr>
            <a:endParaRPr lang="en-US" altLang="en-US" sz="1600" b="1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en-US" altLang="en-US" sz="1600" b="1" dirty="0">
                <a:solidFill>
                  <a:srgbClr val="C00000"/>
                </a:solidFill>
              </a:rPr>
              <a:t>[and (condition)]</a:t>
            </a:r>
            <a:r>
              <a:rPr lang="en-US" altLang="en-US" sz="1600" dirty="0"/>
              <a:t> </a:t>
            </a:r>
          </a:p>
          <a:p>
            <a:pPr lvl="1">
              <a:defRPr/>
            </a:pPr>
            <a:r>
              <a:rPr lang="en-US" altLang="en-US" sz="1600" dirty="0"/>
              <a:t>blocks set conditions for the screen.</a:t>
            </a:r>
          </a:p>
          <a:p>
            <a:pPr>
              <a:defRPr/>
            </a:pPr>
            <a:r>
              <a:rPr lang="en-US" altLang="en-US" dirty="0"/>
              <a:t>To change the background color from blue to red </a:t>
            </a:r>
          </a:p>
          <a:p>
            <a:pPr lvl="1">
              <a:defRPr/>
            </a:pPr>
            <a:r>
              <a:rPr lang="en-US" altLang="en-US" sz="2000" dirty="0"/>
              <a:t>Applied to devices that has a width between 600 and 768px. </a:t>
            </a:r>
          </a:p>
          <a:p>
            <a:pPr lvl="1">
              <a:defRPr/>
            </a:pPr>
            <a:r>
              <a:rPr lang="en-US" altLang="en-US" sz="2000" dirty="0"/>
              <a:t>Done with “and” operator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@media (min-width: 600px) and (max-width: 768px) {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  body {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    background-color: #de3163;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  }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US" altLang="en-US" sz="2000" dirty="0"/>
              <a:t>}</a:t>
            </a:r>
            <a:endParaRPr lang="en-IN" altLang="en-US" sz="200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35AB57-B3DA-2FB1-6201-60F0AF45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Bootstrap 5.0</a:t>
            </a:r>
          </a:p>
        </p:txBody>
      </p:sp>
      <p:sp>
        <p:nvSpPr>
          <p:cNvPr id="62466" name="Text Placeholder 4">
            <a:extLst>
              <a:ext uri="{FF2B5EF4-FFF2-40B4-BE49-F238E27FC236}">
                <a16:creationId xmlns:a16="http://schemas.microsoft.com/office/drawing/2014/main" id="{3B09A284-7EED-CC43-5BBB-DD72B5099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sz="28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14AD37DA-1DFD-B839-3950-2512EBC37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IN" sz="4000" b="1"/>
              <a:t>What is Twitter Bootstrap?</a:t>
            </a:r>
            <a:br>
              <a:rPr lang="en-IN"/>
            </a:br>
            <a:endParaRPr lang="en-IN"/>
          </a:p>
        </p:txBody>
      </p:sp>
      <p:sp>
        <p:nvSpPr>
          <p:cNvPr id="63490" name="Content Placeholder 2">
            <a:extLst>
              <a:ext uri="{FF2B5EF4-FFF2-40B4-BE49-F238E27FC236}">
                <a16:creationId xmlns:a16="http://schemas.microsoft.com/office/drawing/2014/main" id="{57664BDA-9D10-BBA6-3C7F-B085C89E86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A free and open-source collection of CSS and JavaScript code used for creating dynamic websites layout and web applications. </a:t>
            </a:r>
          </a:p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Bootstrap is one of the most popular front-end frameworks </a:t>
            </a:r>
          </a:p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Has a set of predefined CSS codes. </a:t>
            </a:r>
          </a:p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Bootstrap uses different types of classes to make responsive websites.</a:t>
            </a:r>
          </a:p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Bootstrap 5 was officially released on 16 June 2020 </a:t>
            </a:r>
          </a:p>
          <a:p>
            <a:pPr>
              <a:lnSpc>
                <a:spcPct val="160000"/>
              </a:lnSpc>
            </a:pPr>
            <a:r>
              <a:rPr lang="en-US" altLang="en-US">
                <a:solidFill>
                  <a:srgbClr val="273239"/>
                </a:solidFill>
              </a:rPr>
              <a:t>Supported </a:t>
            </a:r>
            <a:r>
              <a:rPr lang="en-IN" altLang="en-US">
                <a:cs typeface="Times New Roman" panose="02020603050405020304" pitchFamily="18" charset="0"/>
              </a:rPr>
              <a:t>by all popular browsers.</a:t>
            </a:r>
          </a:p>
          <a:p>
            <a:pPr lvl="1" algn="just"/>
            <a:endParaRPr lang="en-IN" altLang="en-US" sz="2000"/>
          </a:p>
          <a:p>
            <a:pPr algn="just"/>
            <a:endParaRPr lang="en-US" altLang="en-US"/>
          </a:p>
          <a:p>
            <a:pPr algn="just"/>
            <a:endParaRPr lang="en-IN" altLang="en-US"/>
          </a:p>
          <a:p>
            <a:pPr algn="just"/>
            <a:endParaRPr lang="en-IN" altLang="en-US"/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3E87443F-E69D-F4D9-CB75-44F53115EA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Adding Boot Strap</a:t>
            </a:r>
          </a:p>
        </p:txBody>
      </p:sp>
      <p:sp>
        <p:nvSpPr>
          <p:cNvPr id="64514" name="Content Placeholder 2">
            <a:extLst>
              <a:ext uri="{FF2B5EF4-FFF2-40B4-BE49-F238E27FC236}">
                <a16:creationId xmlns:a16="http://schemas.microsoft.com/office/drawing/2014/main" id="{D2681567-72FA-A18A-CC27-45B2C0FAFF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b="1">
                <a:solidFill>
                  <a:srgbClr val="273239"/>
                </a:solidFill>
              </a:rPr>
              <a:t>BootstrapCDN</a:t>
            </a:r>
          </a:p>
          <a:p>
            <a:pPr lvl="1" algn="just"/>
            <a:r>
              <a:rPr lang="en-US" altLang="en-US" sz="2000">
                <a:solidFill>
                  <a:srgbClr val="273239"/>
                </a:solidFill>
              </a:rPr>
              <a:t>Requires Internet connection. </a:t>
            </a:r>
          </a:p>
          <a:p>
            <a:endParaRPr lang="en-US" altLang="en-US">
              <a:hlinkClick r:id="rId2"/>
            </a:endParaRPr>
          </a:p>
          <a:p>
            <a:endParaRPr lang="en-US" altLang="en-US">
              <a:hlinkClick r:id="rId2"/>
            </a:endParaRPr>
          </a:p>
          <a:p>
            <a:endParaRPr lang="en-US" altLang="en-US">
              <a:hlinkClick r:id="rId2"/>
            </a:endParaRPr>
          </a:p>
          <a:p>
            <a:r>
              <a:rPr lang="en-US" altLang="en-US">
                <a:hlinkClick r:id="rId2"/>
              </a:rPr>
              <a:t>https://getbootstrap.com/docs/5.0/getting-started/introduction/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id="{CF5E2BC5-953A-0BD6-9217-CD4CCB0843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34963"/>
            <a:ext cx="8228013" cy="579437"/>
          </a:xfrm>
        </p:spPr>
        <p:txBody>
          <a:bodyPr/>
          <a:lstStyle/>
          <a:p>
            <a:r>
              <a:rPr lang="en-US" altLang="en-US"/>
              <a:t>Boot Strap Modules</a:t>
            </a:r>
          </a:p>
        </p:txBody>
      </p:sp>
      <p:sp>
        <p:nvSpPr>
          <p:cNvPr id="65538" name="Content Placeholder 2">
            <a:extLst>
              <a:ext uri="{FF2B5EF4-FFF2-40B4-BE49-F238E27FC236}">
                <a16:creationId xmlns:a16="http://schemas.microsoft.com/office/drawing/2014/main" id="{C14F6A91-DC48-7010-2CE6-878BE97A5A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altLang="en-US" b="1" u="sng"/>
              <a:t>Scaffolding: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altLang="en-US" sz="2000"/>
              <a:t>A Basic structure with Grid System, link styles, background. </a:t>
            </a:r>
          </a:p>
          <a:p>
            <a:pPr algn="just"/>
            <a:r>
              <a:rPr lang="en-IN" altLang="en-US" b="1" u="sng"/>
              <a:t>CSS: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altLang="en-US" sz="2000"/>
              <a:t>A global CSS settings,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altLang="en-US" sz="2000"/>
              <a:t>fundamental HTML elements styled and enhanced with extensible classes, and an advanced grid system. </a:t>
            </a:r>
            <a:endParaRPr lang="en-IN" altLang="en-US"/>
          </a:p>
          <a:p>
            <a:pPr algn="just"/>
            <a:r>
              <a:rPr lang="en-IN" altLang="en-US" b="1" u="sng"/>
              <a:t>Components: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altLang="en-US" sz="2000"/>
              <a:t>Contains over a dozen reusable components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altLang="en-US" sz="2000"/>
              <a:t>built to provide iconography, dropdowns, navigation, alerts, popovers, and much more.</a:t>
            </a:r>
          </a:p>
          <a:p>
            <a:pPr algn="just"/>
            <a:r>
              <a:rPr lang="en-IN" altLang="en-US" b="1" u="sng"/>
              <a:t>JavaScript Plugins</a:t>
            </a:r>
            <a:r>
              <a:rPr lang="en-IN" altLang="en-US"/>
              <a:t>: </a:t>
            </a:r>
          </a:p>
          <a:p>
            <a:pPr lvl="1" algn="just"/>
            <a:r>
              <a:rPr lang="en-IN" altLang="en-US" sz="2000"/>
              <a:t>Bootstrap contains over a dozen custom jQuery plugins. </a:t>
            </a:r>
          </a:p>
          <a:p>
            <a:pPr lvl="1" algn="just"/>
            <a:r>
              <a:rPr lang="en-IN" altLang="en-US" sz="2000"/>
              <a:t>You can easily include them all, or one by one. 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itle 1">
            <a:extLst>
              <a:ext uri="{FF2B5EF4-FFF2-40B4-BE49-F238E27FC236}">
                <a16:creationId xmlns:a16="http://schemas.microsoft.com/office/drawing/2014/main" id="{20903E96-B5B7-2243-B0D4-10F752884D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Grid System</a:t>
            </a:r>
          </a:p>
        </p:txBody>
      </p:sp>
      <p:sp>
        <p:nvSpPr>
          <p:cNvPr id="66562" name="Content Placeholder 2">
            <a:extLst>
              <a:ext uri="{FF2B5EF4-FFF2-40B4-BE49-F238E27FC236}">
                <a16:creationId xmlns:a16="http://schemas.microsoft.com/office/drawing/2014/main" id="{08DBE983-E956-A68B-133F-9A7727D961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Bootstrap Grid System allows up to 12 columns across the page. </a:t>
            </a:r>
          </a:p>
          <a:p>
            <a:pPr lvl="1"/>
            <a:r>
              <a:rPr lang="en-US" altLang="en-US" sz="2000"/>
              <a:t>Can use each of them individually or merge them together for wider columns. </a:t>
            </a:r>
          </a:p>
          <a:p>
            <a:pPr lvl="1"/>
            <a:r>
              <a:rPr lang="en-US" altLang="en-US" sz="2000"/>
              <a:t>Can use all combinations of values summing up to 12.</a:t>
            </a:r>
          </a:p>
          <a:p>
            <a:endParaRPr lang="en-US" altLang="en-US"/>
          </a:p>
          <a:p>
            <a:r>
              <a:rPr lang="en-US" altLang="en-US" b="1"/>
              <a:t>Grid Classes: </a:t>
            </a:r>
          </a:p>
          <a:p>
            <a:endParaRPr lang="en-US" altLang="en-US"/>
          </a:p>
          <a:p>
            <a:pPr lvl="1"/>
            <a:r>
              <a:rPr lang="en-US" altLang="en-US" sz="1800"/>
              <a:t>xs (&lt;576px): For Portrait Mobile Phones.</a:t>
            </a:r>
          </a:p>
          <a:p>
            <a:pPr lvl="1"/>
            <a:r>
              <a:rPr lang="en-US" altLang="en-US" sz="1800"/>
              <a:t>sm (&gt;=576px): For Landscapes phones</a:t>
            </a:r>
          </a:p>
          <a:p>
            <a:pPr lvl="1"/>
            <a:r>
              <a:rPr lang="en-US" altLang="en-US" sz="1800"/>
              <a:t>md (&gt;=768px): For Tablets/Phablets</a:t>
            </a:r>
          </a:p>
          <a:p>
            <a:pPr lvl="1"/>
            <a:r>
              <a:rPr lang="en-US" altLang="en-US" sz="1800"/>
              <a:t>lg (&gt;=992px): For Small-sized Desktops/Laptops</a:t>
            </a:r>
          </a:p>
          <a:p>
            <a:pPr lvl="1"/>
            <a:r>
              <a:rPr lang="en-US" altLang="en-US" sz="1800"/>
              <a:t>xl (&gt;=1200px): For Larger-sized Desktops/Laptops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416B49EA-1BC5-6C45-4052-F391BF252C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UX Designer</a:t>
            </a:r>
            <a:endParaRPr lang="en-IN" altLang="en-US"/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5A6F2867-5BF2-87F5-D0AB-7E2BA819BF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/>
          <a:lstStyle/>
          <a:p>
            <a:pPr>
              <a:spcBef>
                <a:spcPts val="975"/>
              </a:spcBef>
              <a:spcAft>
                <a:spcPts val="975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IN" altLang="en-US" sz="1800">
                <a:solidFill>
                  <a:srgbClr val="4D5156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user experience is how a user interacts with and experiences ease of use, and efficiency.  </a:t>
            </a:r>
          </a:p>
          <a:p>
            <a:pPr>
              <a:spcBef>
                <a:spcPts val="975"/>
              </a:spcBef>
              <a:spcAft>
                <a:spcPts val="975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IN" altLang="en-US" sz="1800">
                <a:solidFill>
                  <a:srgbClr val="44444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sequence of actions they take as they interact with the interface</a:t>
            </a:r>
          </a:p>
          <a:p>
            <a:pPr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IN" altLang="en-US" sz="1800">
                <a:solidFill>
                  <a:srgbClr val="44444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thoughts and feelings that arise as they try to accomplish their task</a:t>
            </a:r>
          </a:p>
          <a:p>
            <a:pPr>
              <a:tabLst>
                <a:tab pos="457200" algn="l"/>
              </a:tabLst>
            </a:pPr>
            <a:r>
              <a:rPr lang="en-IN" altLang="en-US" sz="1800">
                <a:solidFill>
                  <a:srgbClr val="444444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impressions they take away from the interaction</a:t>
            </a:r>
          </a:p>
          <a:p>
            <a:pPr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Create prototypes and wireframes.</a:t>
            </a:r>
          </a:p>
          <a:p>
            <a:pPr lvl="1"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Conduct usability testing</a:t>
            </a:r>
          </a:p>
          <a:p>
            <a:pPr>
              <a:tabLst>
                <a:tab pos="457200" algn="l"/>
              </a:tabLst>
            </a:pPr>
            <a:endParaRPr lang="en-IN" altLang="en-US" sz="1800" b="1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57200" algn="l"/>
              </a:tabLst>
            </a:pPr>
            <a:r>
              <a:rPr lang="en-IN" altLang="en-US" sz="1800" b="1">
                <a:ea typeface="Calibri" panose="020F0502020204030204" pitchFamily="34" charset="0"/>
                <a:cs typeface="Times New Roman" panose="02020603050405020304" pitchFamily="18" charset="0"/>
              </a:rPr>
              <a:t>Knowledge Required</a:t>
            </a:r>
          </a:p>
          <a:p>
            <a:pPr lvl="1"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PhotoShop</a:t>
            </a:r>
          </a:p>
          <a:p>
            <a:pPr lvl="1"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Wireframe Tools</a:t>
            </a:r>
          </a:p>
          <a:p>
            <a:pPr lvl="1"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Animation Tools</a:t>
            </a:r>
          </a:p>
          <a:p>
            <a:pPr lvl="1"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altLang="en-US" sz="1800">
                <a:ea typeface="Calibri" panose="020F0502020204030204" pitchFamily="34" charset="0"/>
                <a:cs typeface="Times New Roman" panose="02020603050405020304" pitchFamily="18" charset="0"/>
              </a:rPr>
              <a:t>Creative Background</a:t>
            </a:r>
          </a:p>
          <a:p>
            <a:pPr>
              <a:tabLst>
                <a:tab pos="457200" algn="l"/>
              </a:tabLst>
            </a:pPr>
            <a:endParaRPr lang="en-IN" altLang="en-US" sz="18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le 1">
            <a:extLst>
              <a:ext uri="{FF2B5EF4-FFF2-40B4-BE49-F238E27FC236}">
                <a16:creationId xmlns:a16="http://schemas.microsoft.com/office/drawing/2014/main" id="{EE8AC65E-8382-069A-AB0C-4CB276F01E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Containers</a:t>
            </a:r>
          </a:p>
        </p:txBody>
      </p:sp>
      <p:sp>
        <p:nvSpPr>
          <p:cNvPr id="35843" name="Content Placeholder 2">
            <a:extLst>
              <a:ext uri="{FF2B5EF4-FFF2-40B4-BE49-F238E27FC236}">
                <a16:creationId xmlns:a16="http://schemas.microsoft.com/office/drawing/2014/main" id="{FBD57881-6E89-9E87-F9FA-D255E1D5F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 containing element can be used to wrap and place grid system. </a:t>
            </a:r>
          </a:p>
          <a:p>
            <a:pPr>
              <a:defRPr/>
            </a:pPr>
            <a:r>
              <a:rPr lang="en-US" dirty="0"/>
              <a:t>There are  two containers to choose</a:t>
            </a:r>
          </a:p>
          <a:p>
            <a:pPr>
              <a:defRPr/>
            </a:pPr>
            <a:endParaRPr lang="en-US" b="1" dirty="0"/>
          </a:p>
          <a:p>
            <a:pPr>
              <a:defRPr/>
            </a:pPr>
            <a:r>
              <a:rPr lang="en-US" b="1" dirty="0"/>
              <a:t>.container </a:t>
            </a:r>
          </a:p>
          <a:p>
            <a:pPr lvl="1">
              <a:defRPr/>
            </a:pPr>
            <a:r>
              <a:rPr lang="en-US" sz="2000" dirty="0"/>
              <a:t>Gives a Fixed width for the container for each breakpoint</a:t>
            </a:r>
          </a:p>
          <a:p>
            <a:pPr lvl="1">
              <a:defRPr/>
            </a:pPr>
            <a:r>
              <a:rPr lang="en-US" sz="2000" dirty="0"/>
              <a:t>Used for a responsive fixed width container.</a:t>
            </a:r>
          </a:p>
          <a:p>
            <a:pPr lvl="1">
              <a:defRPr/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&lt;div class="container"&gt; …&lt;/div&gt;</a:t>
            </a:r>
          </a:p>
          <a:p>
            <a:pPr>
              <a:defRPr/>
            </a:pPr>
            <a:endParaRPr lang="en-US" b="1" dirty="0"/>
          </a:p>
          <a:p>
            <a:pPr>
              <a:defRPr/>
            </a:pPr>
            <a:r>
              <a:rPr lang="en-US" b="1" dirty="0"/>
              <a:t>.container-fluid </a:t>
            </a:r>
          </a:p>
          <a:p>
            <a:pPr lvl="1">
              <a:defRPr/>
            </a:pPr>
            <a:r>
              <a:rPr lang="en-US" sz="1800" dirty="0"/>
              <a:t>Full width container, spanning the entire width of Viewport.</a:t>
            </a:r>
          </a:p>
          <a:p>
            <a:pPr lvl="1">
              <a:defRPr/>
            </a:pPr>
            <a:r>
              <a:rPr lang="en-US" sz="1800" dirty="0"/>
              <a:t>Constantly resize even to the smallest changes in browser width.</a:t>
            </a:r>
          </a:p>
          <a:p>
            <a:pPr lvl="1">
              <a:defRPr/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&lt;div class="container-fluid"&gt; ... &lt;/div&gt;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Title 1">
            <a:extLst>
              <a:ext uri="{FF2B5EF4-FFF2-40B4-BE49-F238E27FC236}">
                <a16:creationId xmlns:a16="http://schemas.microsoft.com/office/drawing/2014/main" id="{29738967-F6CF-9CDE-04DE-3CF166370A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Components of Grid System:</a:t>
            </a:r>
            <a:endParaRPr lang="en-IN" altLang="en-US"/>
          </a:p>
        </p:txBody>
      </p:sp>
      <p:sp>
        <p:nvSpPr>
          <p:cNvPr id="68610" name="Content Placeholder 2">
            <a:extLst>
              <a:ext uri="{FF2B5EF4-FFF2-40B4-BE49-F238E27FC236}">
                <a16:creationId xmlns:a16="http://schemas.microsoft.com/office/drawing/2014/main" id="{6C066523-20D0-07B9-DB36-6D81AA5B51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Rows</a:t>
            </a:r>
            <a:r>
              <a:rPr lang="en-US" altLang="en-US"/>
              <a:t>: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Placed within a ‘container’ or ‘container-fluid’ for proper alignment and padding.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Used Create horizontal groups of columns.</a:t>
            </a:r>
          </a:p>
          <a:p>
            <a:endParaRPr lang="en-US" altLang="en-US"/>
          </a:p>
          <a:p>
            <a:r>
              <a:rPr lang="en-US" altLang="en-US" b="1"/>
              <a:t>Columns: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Created by specifying the number of twelve available columns to span.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Three equal columns would use “col-sm-4”.</a:t>
            </a:r>
          </a:p>
          <a:p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itle 1">
            <a:extLst>
              <a:ext uri="{FF2B5EF4-FFF2-40B4-BE49-F238E27FC236}">
                <a16:creationId xmlns:a16="http://schemas.microsoft.com/office/drawing/2014/main" id="{ADF965A3-0F61-9DD6-617D-2EC9CF97F7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</a:t>
            </a:r>
          </a:p>
        </p:txBody>
      </p:sp>
      <p:sp>
        <p:nvSpPr>
          <p:cNvPr id="69634" name="Content Placeholder 2">
            <a:extLst>
              <a:ext uri="{FF2B5EF4-FFF2-40B4-BE49-F238E27FC236}">
                <a16:creationId xmlns:a16="http://schemas.microsoft.com/office/drawing/2014/main" id="{1B5C56C4-56E4-E40B-DB07-2963041535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Tx/>
              <a:buNone/>
            </a:pPr>
            <a:r>
              <a:rPr lang="en-IN" altLang="en-US" sz="2000"/>
              <a:t> &lt;div class="container-fluid"&gt;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&lt;div class="row"&gt;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&lt;div class="col-sm-12 col-md-6 col-lg-4"&gt;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    &lt;p&gt;Column One &lt;/p&gt;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 &lt;/div&gt;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&lt;div class="col-sm-12 col-md-6 col-lg-4"&gt;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  &lt;p&gt;Column Two&lt;/p&gt;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&lt;/div&gt;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&lt;div class="col-sm-12 col-md-6 col-lg-4"&gt;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    &lt;p&gt;Column Three&lt;/p&gt;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    &lt;/div&gt;</a:t>
            </a:r>
          </a:p>
          <a:p>
            <a:pPr marL="457200" lvl="1" indent="0">
              <a:buFontTx/>
              <a:buNone/>
            </a:pPr>
            <a:br>
              <a:rPr lang="en-IN" altLang="en-US" sz="2000"/>
            </a:br>
            <a:r>
              <a:rPr lang="en-IN" altLang="en-US" sz="2000"/>
              <a:t>        &lt;/div&gt;</a:t>
            </a:r>
          </a:p>
          <a:p>
            <a:pPr marL="457200" lvl="1" indent="0">
              <a:buFontTx/>
              <a:buNone/>
            </a:pPr>
            <a:r>
              <a:rPr lang="en-IN" altLang="en-US" sz="2000"/>
              <a:t>    &lt;/div&gt;</a:t>
            </a:r>
          </a:p>
          <a:p>
            <a:pPr marL="914400" lvl="2" indent="0">
              <a:buFontTx/>
              <a:buNone/>
            </a:pPr>
            <a:endParaRPr lang="en-US" altLang="en-US" sz="600" b="1"/>
          </a:p>
          <a:p>
            <a:pPr marL="914400" lvl="2" indent="0">
              <a:buFontTx/>
              <a:buNone/>
            </a:pPr>
            <a:endParaRPr lang="en-US" altLang="en-US" sz="600" b="1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>
            <a:extLst>
              <a:ext uri="{FF2B5EF4-FFF2-40B4-BE49-F238E27FC236}">
                <a16:creationId xmlns:a16="http://schemas.microsoft.com/office/drawing/2014/main" id="{0794E684-7D97-0571-9BD9-0400A63D5B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Un Equal Grid</a:t>
            </a:r>
            <a:endParaRPr lang="en-IN" altLang="en-US"/>
          </a:p>
        </p:txBody>
      </p:sp>
      <p:sp>
        <p:nvSpPr>
          <p:cNvPr id="70658" name="Content Placeholder 2">
            <a:extLst>
              <a:ext uri="{FF2B5EF4-FFF2-40B4-BE49-F238E27FC236}">
                <a16:creationId xmlns:a16="http://schemas.microsoft.com/office/drawing/2014/main" id="{A4FAF796-AA80-0706-0DF6-67BE49C28E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 &lt;div class="row"&gt;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            &lt;div class="col-md-3"&gt;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       &lt;p class="box"&gt;FIRST&lt;/p&gt;&lt;/div&gt;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US" altLang="en-US" sz="2000">
              <a:latin typeface="Consolas" panose="020B0609020204030204" pitchFamily="49" charset="0"/>
            </a:endParaRP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            &lt;div class="col-md-6"&gt;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&lt;p class="box"&gt;Second&lt;/p&gt;&lt;/div&gt;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US" altLang="en-US" sz="2000">
              <a:latin typeface="Consolas" panose="020B0609020204030204" pitchFamily="49" charset="0"/>
            </a:endParaRP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            &lt;div class="col-md-3"&gt;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&lt;p class="box"&gt;Third&lt;/p&gt;&lt;/div&gt;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US" altLang="en-US" sz="2000">
              <a:latin typeface="Consolas" panose="020B0609020204030204" pitchFamily="49" charset="0"/>
            </a:endParaRP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US" altLang="en-US" sz="2000">
                <a:latin typeface="Consolas" panose="020B0609020204030204" pitchFamily="49" charset="0"/>
              </a:rPr>
              <a:t>        &lt;/div&gt;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br>
              <a:rPr lang="en-US" altLang="en-US" sz="2000">
                <a:latin typeface="Consolas" panose="020B0609020204030204" pitchFamily="49" charset="0"/>
              </a:rPr>
            </a:br>
            <a:endParaRPr lang="en-US" altLang="en-US" sz="2000">
              <a:latin typeface="Consolas" panose="020B0609020204030204" pitchFamily="49" charset="0"/>
            </a:endParaRP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20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780FD0-3E93-34C9-7406-49BCFEFA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JavaScript</a:t>
            </a:r>
            <a:endParaRPr lang="en-IN" dirty="0"/>
          </a:p>
        </p:txBody>
      </p:sp>
      <p:sp>
        <p:nvSpPr>
          <p:cNvPr id="71682" name="Text Placeholder 4">
            <a:extLst>
              <a:ext uri="{FF2B5EF4-FFF2-40B4-BE49-F238E27FC236}">
                <a16:creationId xmlns:a16="http://schemas.microsoft.com/office/drawing/2014/main" id="{041A31A9-D4C6-F758-1CB4-FEF34561A1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IN" alt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>
            <a:extLst>
              <a:ext uri="{FF2B5EF4-FFF2-40B4-BE49-F238E27FC236}">
                <a16:creationId xmlns:a16="http://schemas.microsoft.com/office/drawing/2014/main" id="{49E774A3-D305-9A5B-4DD5-8CF135E31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solidFill>
                  <a:srgbClr val="000000"/>
                </a:solidFill>
              </a:rPr>
              <a:t>Features of JavaScript</a:t>
            </a:r>
            <a:br>
              <a:rPr lang="en-US" altLang="en-US">
                <a:solidFill>
                  <a:srgbClr val="000000"/>
                </a:solidFill>
              </a:rPr>
            </a:br>
            <a:endParaRPr lang="en-US" altLang="en-US"/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5E4A5EBB-5A16-0BD3-862B-486DF123D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1313" indent="-341313">
              <a:lnSpc>
                <a:spcPct val="80000"/>
              </a:lnSpc>
              <a:spcBef>
                <a:spcPts val="1500"/>
              </a:spcBef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dirty="0"/>
              <a:t>Syntax similar to C++ and Java</a:t>
            </a:r>
          </a:p>
          <a:p>
            <a:pPr marL="341313" indent="-341313">
              <a:lnSpc>
                <a:spcPct val="80000"/>
              </a:lnSpc>
              <a:spcBef>
                <a:spcPts val="1500"/>
              </a:spcBef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dirty="0"/>
              <a:t>Loosely typed</a:t>
            </a:r>
          </a:p>
          <a:p>
            <a:pPr marL="341313" indent="-341313">
              <a:lnSpc>
                <a:spcPct val="80000"/>
              </a:lnSpc>
              <a:spcBef>
                <a:spcPts val="1500"/>
              </a:spcBef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dirty="0"/>
              <a:t>Object-based language</a:t>
            </a:r>
          </a:p>
          <a:p>
            <a:pPr marL="550863" lvl="1" indent="-274638">
              <a:lnSpc>
                <a:spcPct val="110000"/>
              </a:lnSpc>
              <a:buClr>
                <a:schemeClr val="tx1"/>
              </a:buClr>
              <a:defRPr/>
            </a:pPr>
            <a:r>
              <a:rPr lang="en-US" sz="2000" dirty="0"/>
              <a:t>Programming Tool for interactive HTML pages</a:t>
            </a:r>
          </a:p>
          <a:p>
            <a:pPr marL="550863" lvl="1" indent="-274638">
              <a:lnSpc>
                <a:spcPct val="110000"/>
              </a:lnSpc>
              <a:buClr>
                <a:schemeClr val="tx1"/>
              </a:buClr>
              <a:defRPr/>
            </a:pPr>
            <a:r>
              <a:rPr lang="en-US" sz="2000" dirty="0"/>
              <a:t>Interpreted Language</a:t>
            </a:r>
          </a:p>
          <a:p>
            <a:pPr marL="550863" lvl="1" indent="-274638">
              <a:lnSpc>
                <a:spcPct val="110000"/>
              </a:lnSpc>
              <a:buClr>
                <a:schemeClr val="tx1"/>
              </a:buClr>
              <a:defRPr/>
            </a:pPr>
            <a:r>
              <a:rPr lang="en-US" sz="2000" dirty="0"/>
              <a:t>Saves time as validation is done on Client side</a:t>
            </a:r>
          </a:p>
          <a:p>
            <a:pPr marL="550863" lvl="1" indent="-274638">
              <a:lnSpc>
                <a:spcPct val="110000"/>
              </a:lnSpc>
              <a:buClr>
                <a:schemeClr val="tx1"/>
              </a:buClr>
              <a:defRPr/>
            </a:pPr>
            <a:r>
              <a:rPr lang="en-US" sz="2000" dirty="0"/>
              <a:t>Event-Driven Programming</a:t>
            </a:r>
          </a:p>
          <a:p>
            <a:pPr marL="550863" lvl="1" indent="-274638">
              <a:lnSpc>
                <a:spcPct val="110000"/>
              </a:lnSpc>
              <a:buClr>
                <a:schemeClr val="tx1"/>
              </a:buClr>
              <a:defRPr/>
            </a:pPr>
            <a:r>
              <a:rPr lang="en-US" sz="2000" dirty="0"/>
              <a:t>Detects Client browser, hence platform independent</a:t>
            </a:r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Line 1">
            <a:extLst>
              <a:ext uri="{FF2B5EF4-FFF2-40B4-BE49-F238E27FC236}">
                <a16:creationId xmlns:a16="http://schemas.microsoft.com/office/drawing/2014/main" id="{7E8D85A7-7CEF-625C-CD88-E878E074C1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352800"/>
            <a:ext cx="4343400" cy="1588"/>
          </a:xfrm>
          <a:prstGeom prst="line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0" name="Text Box 2">
            <a:extLst>
              <a:ext uri="{FF2B5EF4-FFF2-40B4-BE49-F238E27FC236}">
                <a16:creationId xmlns:a16="http://schemas.microsoft.com/office/drawing/2014/main" id="{E8ACF98B-4532-330F-533A-B607C8E065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8575" y="3581400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Response</a:t>
            </a:r>
          </a:p>
        </p:txBody>
      </p:sp>
      <p:sp>
        <p:nvSpPr>
          <p:cNvPr id="73731" name="Text Box 3">
            <a:extLst>
              <a:ext uri="{FF2B5EF4-FFF2-40B4-BE49-F238E27FC236}">
                <a16:creationId xmlns:a16="http://schemas.microsoft.com/office/drawing/2014/main" id="{01100CE2-D73A-F763-C298-7C29A0AA49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650" y="4214813"/>
            <a:ext cx="8397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Client</a:t>
            </a:r>
          </a:p>
        </p:txBody>
      </p:sp>
      <p:sp>
        <p:nvSpPr>
          <p:cNvPr id="73732" name="Line 4">
            <a:extLst>
              <a:ext uri="{FF2B5EF4-FFF2-40B4-BE49-F238E27FC236}">
                <a16:creationId xmlns:a16="http://schemas.microsoft.com/office/drawing/2014/main" id="{E4F16D9B-2CD5-9715-8F58-5F587475BC4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79613" y="3962400"/>
            <a:ext cx="4498975" cy="1588"/>
          </a:xfrm>
          <a:prstGeom prst="line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3" name="AutoShape 5">
            <a:extLst>
              <a:ext uri="{FF2B5EF4-FFF2-40B4-BE49-F238E27FC236}">
                <a16:creationId xmlns:a16="http://schemas.microsoft.com/office/drawing/2014/main" id="{FE8FC200-8F60-DB8A-B604-98C63264F1D5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371600" y="13716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34" name="Text Box 6">
            <a:extLst>
              <a:ext uri="{FF2B5EF4-FFF2-40B4-BE49-F238E27FC236}">
                <a16:creationId xmlns:a16="http://schemas.microsoft.com/office/drawing/2014/main" id="{5B832FC1-F3FF-DBA3-B839-0C5AA6AD6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575" y="2895600"/>
            <a:ext cx="11064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Request</a:t>
            </a:r>
          </a:p>
        </p:txBody>
      </p:sp>
      <p:sp>
        <p:nvSpPr>
          <p:cNvPr id="73735" name="Text Box 7">
            <a:extLst>
              <a:ext uri="{FF2B5EF4-FFF2-40B4-BE49-F238E27FC236}">
                <a16:creationId xmlns:a16="http://schemas.microsoft.com/office/drawing/2014/main" id="{22CBCF77-E1D6-539E-E13B-AD6436F343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1600200"/>
            <a:ext cx="13716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5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HTML file</a:t>
            </a:r>
          </a:p>
        </p:txBody>
      </p:sp>
      <p:sp>
        <p:nvSpPr>
          <p:cNvPr id="73736" name="Text Box 8">
            <a:extLst>
              <a:ext uri="{FF2B5EF4-FFF2-40B4-BE49-F238E27FC236}">
                <a16:creationId xmlns:a16="http://schemas.microsoft.com/office/drawing/2014/main" id="{5FBFCC41-57E1-77F7-63B1-58BD0CA36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060575"/>
            <a:ext cx="13827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5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JavaScript</a:t>
            </a:r>
          </a:p>
        </p:txBody>
      </p:sp>
      <p:sp>
        <p:nvSpPr>
          <p:cNvPr id="73737" name="AutoShape 9">
            <a:extLst>
              <a:ext uri="{FF2B5EF4-FFF2-40B4-BE49-F238E27FC236}">
                <a16:creationId xmlns:a16="http://schemas.microsoft.com/office/drawing/2014/main" id="{50B39FC8-49D6-725B-7474-B068BFB5F3B4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162800" y="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38" name="AutoShape 10">
            <a:extLst>
              <a:ext uri="{FF2B5EF4-FFF2-40B4-BE49-F238E27FC236}">
                <a16:creationId xmlns:a16="http://schemas.microsoft.com/office/drawing/2014/main" id="{E28680B2-5381-1AA9-467B-650FC6188C1A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239000" y="762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39" name="AutoShape 11">
            <a:extLst>
              <a:ext uri="{FF2B5EF4-FFF2-40B4-BE49-F238E27FC236}">
                <a16:creationId xmlns:a16="http://schemas.microsoft.com/office/drawing/2014/main" id="{49B55AAB-8C30-9544-F77C-EFA5B1849BDD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162800" y="4572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40" name="AutoShape 12">
            <a:extLst>
              <a:ext uri="{FF2B5EF4-FFF2-40B4-BE49-F238E27FC236}">
                <a16:creationId xmlns:a16="http://schemas.microsoft.com/office/drawing/2014/main" id="{3539A69C-2FE6-0E15-DDB3-CB459B3CFBE2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239000" y="5334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41" name="AutoShape 13">
            <a:extLst>
              <a:ext uri="{FF2B5EF4-FFF2-40B4-BE49-F238E27FC236}">
                <a16:creationId xmlns:a16="http://schemas.microsoft.com/office/drawing/2014/main" id="{D2E792D3-1CB2-262A-902C-5BDB413F65E3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239000" y="11430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>
                <a:srgbClr val="000000"/>
              </a:buClr>
              <a:buFont typeface="Times New Roman" panose="02020603050405020304" pitchFamily="18" charset="0"/>
              <a:buNone/>
            </a:pPr>
            <a:endParaRPr lang="en-US" altLang="en-US" sz="1800"/>
          </a:p>
        </p:txBody>
      </p:sp>
      <p:sp>
        <p:nvSpPr>
          <p:cNvPr id="73742" name="AutoShape 14">
            <a:extLst>
              <a:ext uri="{FF2B5EF4-FFF2-40B4-BE49-F238E27FC236}">
                <a16:creationId xmlns:a16="http://schemas.microsoft.com/office/drawing/2014/main" id="{825D2E5F-29E6-EA4D-DDD0-2C88ED4CC4C2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7315200" y="1219200"/>
            <a:ext cx="1371600" cy="1371600"/>
          </a:xfrm>
          <a:prstGeom prst="foldedCorner">
            <a:avLst>
              <a:gd name="adj" fmla="val 1250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rot="10800000" wrap="none" lIns="90000" tIns="46800" rIns="90000" bIns="46800" anchor="ctr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125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HTML files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>
              <a:solidFill>
                <a:srgbClr val="000000"/>
              </a:solidFill>
              <a:ea typeface="Microsoft YaHei" panose="020B0503020204020204" pitchFamily="34" charset="-122"/>
            </a:endParaRPr>
          </a:p>
        </p:txBody>
      </p:sp>
      <p:graphicFrame>
        <p:nvGraphicFramePr>
          <p:cNvPr id="73743" name="Object 15">
            <a:extLst>
              <a:ext uri="{FF2B5EF4-FFF2-40B4-BE49-F238E27FC236}">
                <a16:creationId xmlns:a16="http://schemas.microsoft.com/office/drawing/2014/main" id="{4965D62A-B72D-54D6-711B-209D8433F5A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00113" y="2924175"/>
          <a:ext cx="1093787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752600" imgH="2076450" progId="PBrush">
                  <p:embed/>
                </p:oleObj>
              </mc:Choice>
              <mc:Fallback>
                <p:oleObj r:id="rId3" imgW="1752600" imgH="2076450" progId="PBrush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2924175"/>
                        <a:ext cx="1093787" cy="129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44" name="Object 16">
            <a:extLst>
              <a:ext uri="{FF2B5EF4-FFF2-40B4-BE49-F238E27FC236}">
                <a16:creationId xmlns:a16="http://schemas.microsoft.com/office/drawing/2014/main" id="{F2E60864-0055-729C-4101-51773097DC0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7000" y="2743200"/>
          <a:ext cx="1038225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692150" imgH="1231900" progId="PBrush">
                  <p:embed/>
                </p:oleObj>
              </mc:Choice>
              <mc:Fallback>
                <p:oleObj r:id="rId5" imgW="692150" imgH="1231900" progId="PBrush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2743200"/>
                        <a:ext cx="1038225" cy="184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45" name="Rectangle 17">
            <a:extLst>
              <a:ext uri="{FF2B5EF4-FFF2-40B4-BE49-F238E27FC236}">
                <a16:creationId xmlns:a16="http://schemas.microsoft.com/office/drawing/2014/main" id="{04AFCB8B-7639-CD49-5F4A-CA8482A08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013" y="0"/>
            <a:ext cx="5257800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100"/>
              </a:spcBef>
              <a:buFontTx/>
              <a:buNone/>
            </a:pPr>
            <a:r>
              <a:rPr lang="en-US" altLang="en-US" sz="4400">
                <a:latin typeface="Tahoma" panose="020B0604030504040204" pitchFamily="34" charset="0"/>
                <a:ea typeface="Microsoft YaHei" panose="020B0503020204020204" pitchFamily="34" charset="-122"/>
              </a:rPr>
              <a:t>JavaScript Execution</a:t>
            </a:r>
          </a:p>
        </p:txBody>
      </p:sp>
      <p:sp>
        <p:nvSpPr>
          <p:cNvPr id="73746" name="AutoShape 18">
            <a:extLst>
              <a:ext uri="{FF2B5EF4-FFF2-40B4-BE49-F238E27FC236}">
                <a16:creationId xmlns:a16="http://schemas.microsoft.com/office/drawing/2014/main" id="{3317C05E-186D-B180-25F0-0B56C2D4A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6313" y="4429125"/>
            <a:ext cx="3071812" cy="1630363"/>
          </a:xfrm>
          <a:prstGeom prst="wedgeEllipseCallout">
            <a:avLst>
              <a:gd name="adj1" fmla="val 26491"/>
              <a:gd name="adj2" fmla="val -116940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lIns="90000" tIns="46800" rIns="90000" bIns="46800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Server side code executes on the server and sends the response</a:t>
            </a:r>
          </a:p>
        </p:txBody>
      </p:sp>
      <p:sp>
        <p:nvSpPr>
          <p:cNvPr id="73747" name="AutoShape 19">
            <a:extLst>
              <a:ext uri="{FF2B5EF4-FFF2-40B4-BE49-F238E27FC236}">
                <a16:creationId xmlns:a16="http://schemas.microsoft.com/office/drawing/2014/main" id="{ED95A383-C2C1-6C54-7233-3A0FB730C3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563" y="4286250"/>
            <a:ext cx="2928937" cy="1631950"/>
          </a:xfrm>
          <a:prstGeom prst="wedgeEllipseCallout">
            <a:avLst>
              <a:gd name="adj1" fmla="val -27944"/>
              <a:gd name="adj2" fmla="val -117106"/>
            </a:avLst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</p:spPr>
        <p:txBody>
          <a:bodyPr lIns="90000" tIns="46800" rIns="90000" bIns="46800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Script executes locally and interacts with the browser</a:t>
            </a:r>
          </a:p>
        </p:txBody>
      </p:sp>
      <p:sp>
        <p:nvSpPr>
          <p:cNvPr id="73748" name="Text Box 20">
            <a:extLst>
              <a:ext uri="{FF2B5EF4-FFF2-40B4-BE49-F238E27FC236}">
                <a16:creationId xmlns:a16="http://schemas.microsoft.com/office/drawing/2014/main" id="{67F15A22-296F-A2E3-2752-F904B518C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8213" y="2928938"/>
            <a:ext cx="1524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Web Server</a:t>
            </a:r>
          </a:p>
        </p:txBody>
      </p:sp>
      <p:sp>
        <p:nvSpPr>
          <p:cNvPr id="73749" name="Text Box 21">
            <a:extLst>
              <a:ext uri="{FF2B5EF4-FFF2-40B4-BE49-F238E27FC236}">
                <a16:creationId xmlns:a16="http://schemas.microsoft.com/office/drawing/2014/main" id="{1A1E85FA-BCB5-21C4-F18D-356BE6E2B2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6563" y="714375"/>
            <a:ext cx="2214562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5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Server side code</a:t>
            </a:r>
          </a:p>
        </p:txBody>
      </p:sp>
      <p:sp>
        <p:nvSpPr>
          <p:cNvPr id="73750" name="Text Box 22">
            <a:extLst>
              <a:ext uri="{FF2B5EF4-FFF2-40B4-BE49-F238E27FC236}">
                <a16:creationId xmlns:a16="http://schemas.microsoft.com/office/drawing/2014/main" id="{1499DF1D-B713-F865-5474-55D0D1D4C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6625" y="0"/>
            <a:ext cx="13573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5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Other files</a:t>
            </a:r>
          </a:p>
        </p:txBody>
      </p:sp>
      <p:sp>
        <p:nvSpPr>
          <p:cNvPr id="73751" name="Rectangle 23">
            <a:extLst>
              <a:ext uri="{FF2B5EF4-FFF2-40B4-BE49-F238E27FC236}">
                <a16:creationId xmlns:a16="http://schemas.microsoft.com/office/drawing/2014/main" id="{C8E89564-2A13-C490-F625-5493C97C0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938" y="6211888"/>
            <a:ext cx="8072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Verdana" panose="020B0604030504040204" pitchFamily="34" charset="0"/>
                <a:ea typeface="Microsoft YaHei" panose="020B0503020204020204" pitchFamily="34" charset="-122"/>
              </a:rPr>
              <a:t>So JavaScripts on client side executes faster than server-side code.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A37C-F970-60BA-A708-6E56DDB0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Java script functions</a:t>
            </a:r>
          </a:p>
        </p:txBody>
      </p:sp>
      <p:sp>
        <p:nvSpPr>
          <p:cNvPr id="75778" name="Text Placeholder 2">
            <a:extLst>
              <a:ext uri="{FF2B5EF4-FFF2-40B4-BE49-F238E27FC236}">
                <a16:creationId xmlns:a16="http://schemas.microsoft.com/office/drawing/2014/main" id="{C3D82C39-FE84-400A-6844-242F708743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itle 3">
            <a:extLst>
              <a:ext uri="{FF2B5EF4-FFF2-40B4-BE49-F238E27FC236}">
                <a16:creationId xmlns:a16="http://schemas.microsoft.com/office/drawing/2014/main" id="{BD488D2F-606E-D341-2A85-39A888D51A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Functions</a:t>
            </a:r>
          </a:p>
        </p:txBody>
      </p:sp>
      <p:sp>
        <p:nvSpPr>
          <p:cNvPr id="74755" name="Content Placeholder 4">
            <a:extLst>
              <a:ext uri="{FF2B5EF4-FFF2-40B4-BE49-F238E27FC236}">
                <a16:creationId xmlns:a16="http://schemas.microsoft.com/office/drawing/2014/main" id="{AB9CEADE-E9A8-944C-786C-F147CC43EB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990600"/>
            <a:ext cx="8228013" cy="5133975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JavaScript has a great many built-in functions like </a:t>
            </a:r>
          </a:p>
          <a:p>
            <a:pPr lvl="1">
              <a:defRPr/>
            </a:pPr>
            <a:endParaRPr lang="en-US" altLang="en-US" sz="2000" dirty="0"/>
          </a:p>
          <a:p>
            <a:pPr lvl="1">
              <a:defRPr/>
            </a:pPr>
            <a:r>
              <a:rPr lang="en-US" altLang="en-US" sz="2000" dirty="0" err="1"/>
              <a:t>window.alert</a:t>
            </a:r>
            <a:r>
              <a:rPr lang="en-US" altLang="en-US" sz="2000" dirty="0"/>
              <a:t>()</a:t>
            </a:r>
          </a:p>
          <a:p>
            <a:pPr lvl="1">
              <a:defRPr/>
            </a:pPr>
            <a:r>
              <a:rPr lang="en-US" altLang="en-US" sz="2000" dirty="0"/>
              <a:t>document.</a:t>
            </a:r>
            <a:r>
              <a:rPr lang="en-US" altLang="en-US" sz="2000" b="1" dirty="0"/>
              <a:t> </a:t>
            </a:r>
            <a:r>
              <a:rPr lang="en-US" altLang="en-US" sz="2000" b="1" dirty="0" err="1"/>
              <a:t>getElementById</a:t>
            </a:r>
            <a:r>
              <a:rPr lang="en-US" altLang="en-US" sz="2000" b="1" dirty="0"/>
              <a:t>()</a:t>
            </a:r>
          </a:p>
          <a:p>
            <a:pPr>
              <a:defRPr/>
            </a:pPr>
            <a:endParaRPr lang="en-US" altLang="en-US" dirty="0"/>
          </a:p>
          <a:p>
            <a:pPr marL="457200" lvl="1" indent="0">
              <a:buFontTx/>
              <a:buNone/>
              <a:defRPr/>
            </a:pPr>
            <a:r>
              <a:rPr lang="en-IN" altLang="en-US" sz="2000" dirty="0"/>
              <a:t>    var element = </a:t>
            </a:r>
            <a:r>
              <a:rPr lang="en-IN" altLang="en-US" sz="2000" dirty="0" err="1"/>
              <a:t>document.getElementById</a:t>
            </a:r>
            <a:r>
              <a:rPr lang="en-IN" altLang="en-US" sz="2000" dirty="0"/>
              <a:t>("author");</a:t>
            </a:r>
          </a:p>
          <a:p>
            <a:pPr marL="457200" lvl="1" indent="0">
              <a:buFontTx/>
              <a:buNone/>
              <a:defRPr/>
            </a:pPr>
            <a:r>
              <a:rPr lang="en-IN" altLang="en-US" sz="2000" dirty="0"/>
              <a:t>      </a:t>
            </a:r>
            <a:r>
              <a:rPr lang="en-IN" altLang="en-US" sz="2000" dirty="0" err="1"/>
              <a:t>element.innerHTML</a:t>
            </a:r>
            <a:r>
              <a:rPr lang="en-IN" altLang="en-US" sz="2000" dirty="0"/>
              <a:t> =‘&lt;p&gt;Ramesh&lt;/p&gt;’;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r>
              <a:rPr lang="en-US" altLang="en-US" i="1" dirty="0">
                <a:solidFill>
                  <a:srgbClr val="CC3300"/>
                </a:solidFill>
              </a:rPr>
              <a:t>JavaScript also gives the option to create our own functions.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endParaRPr lang="en-US" altLang="en-US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25AA-72A6-6394-2CBA-6FBF6067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events</a:t>
            </a:r>
          </a:p>
        </p:txBody>
      </p:sp>
      <p:sp>
        <p:nvSpPr>
          <p:cNvPr id="77826" name="Text Placeholder 2">
            <a:extLst>
              <a:ext uri="{FF2B5EF4-FFF2-40B4-BE49-F238E27FC236}">
                <a16:creationId xmlns:a16="http://schemas.microsoft.com/office/drawing/2014/main" id="{271A8D01-DC5A-128F-EFC6-51D2C2C7DE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A840C796-5A7B-0B80-82A9-F6BD7931A6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Design Principles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9CC8F1DD-50E7-BCFD-3A41-07C178E783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Minimize actions </a:t>
            </a:r>
          </a:p>
          <a:p>
            <a:pPr lvl="1"/>
            <a:r>
              <a:rPr lang="en-US" altLang="en-US" sz="2000"/>
              <a:t>The tasks and actions should be done in as few steps as possible. </a:t>
            </a:r>
          </a:p>
          <a:p>
            <a:endParaRPr lang="en-US" altLang="en-US" b="1"/>
          </a:p>
          <a:p>
            <a:r>
              <a:rPr lang="en-US" altLang="en-US" b="1"/>
              <a:t>Simplicity  </a:t>
            </a:r>
          </a:p>
          <a:p>
            <a:pPr lvl="1"/>
            <a:r>
              <a:rPr lang="en-US" altLang="en-US" sz="2000"/>
              <a:t>The user interface should be designed simple and elegant.</a:t>
            </a:r>
          </a:p>
          <a:p>
            <a:endParaRPr lang="en-US" altLang="en-US"/>
          </a:p>
          <a:p>
            <a:r>
              <a:rPr lang="en-US" altLang="en-US" b="1"/>
              <a:t>Consistent </a:t>
            </a:r>
          </a:p>
          <a:p>
            <a:pPr lvl="1"/>
            <a:r>
              <a:rPr lang="en-US" altLang="en-US" sz="2000"/>
              <a:t>The user interface should be consistent. </a:t>
            </a:r>
          </a:p>
          <a:p>
            <a:pPr lvl="1"/>
            <a:r>
              <a:rPr lang="en-US" altLang="en-US" sz="2000"/>
              <a:t>Increasing consistency increases the familiarity, and hence increases the usability.</a:t>
            </a:r>
          </a:p>
          <a:p>
            <a:endParaRPr lang="en-US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>
            <a:extLst>
              <a:ext uri="{FF2B5EF4-FFF2-40B4-BE49-F238E27FC236}">
                <a16:creationId xmlns:a16="http://schemas.microsoft.com/office/drawing/2014/main" id="{6DD12A68-FA6E-6C43-D4B4-D60EDFC98A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66700"/>
            <a:ext cx="82296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>
                <a:solidFill>
                  <a:srgbClr val="1C1C1C"/>
                </a:solidFill>
                <a:ea typeface="Microsoft YaHei" panose="020B0503020204020204" pitchFamily="34" charset="-122"/>
              </a:rPr>
              <a:t>Java Script Events</a:t>
            </a:r>
          </a:p>
        </p:txBody>
      </p:sp>
      <p:sp>
        <p:nvSpPr>
          <p:cNvPr id="78850" name="Text Box 2">
            <a:extLst>
              <a:ext uri="{FF2B5EF4-FFF2-40B4-BE49-F238E27FC236}">
                <a16:creationId xmlns:a16="http://schemas.microsoft.com/office/drawing/2014/main" id="{CA603E39-82AD-2E4B-2DC2-0924359A54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85800"/>
            <a:ext cx="8229600" cy="544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41313" indent="-341313">
              <a:spcBef>
                <a:spcPct val="20000"/>
              </a:spcBef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1363" indent="-284163">
              <a:spcBef>
                <a:spcPct val="20000"/>
              </a:spcBef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b="1">
                <a:ea typeface="Microsoft YaHei" panose="020B0503020204020204" pitchFamily="34" charset="-122"/>
              </a:rPr>
              <a:t>Events</a:t>
            </a:r>
            <a:r>
              <a:rPr lang="en-US" altLang="en-US">
                <a:ea typeface="Microsoft YaHei" panose="020B0503020204020204" pitchFamily="34" charset="-122"/>
              </a:rPr>
              <a:t> are occurrences taking place in the context of the </a:t>
            </a:r>
            <a:r>
              <a:rPr lang="en-US" altLang="en-US" b="1">
                <a:ea typeface="Microsoft YaHei" panose="020B0503020204020204" pitchFamily="34" charset="-122"/>
              </a:rPr>
              <a:t>interactions</a:t>
            </a:r>
            <a:r>
              <a:rPr lang="en-US" altLang="en-US">
                <a:ea typeface="Microsoft YaHei" panose="020B0503020204020204" pitchFamily="34" charset="-122"/>
              </a:rPr>
              <a:t> between </a:t>
            </a:r>
            <a:r>
              <a:rPr lang="en-US" altLang="en-US" b="1">
                <a:ea typeface="Microsoft YaHei" panose="020B0503020204020204" pitchFamily="34" charset="-122"/>
              </a:rPr>
              <a:t>web server</a:t>
            </a:r>
            <a:r>
              <a:rPr lang="en-US" altLang="en-US">
                <a:ea typeface="Microsoft YaHei" panose="020B0503020204020204" pitchFamily="34" charset="-122"/>
              </a:rPr>
              <a:t>, </a:t>
            </a:r>
            <a:r>
              <a:rPr lang="en-US" altLang="en-US" b="1">
                <a:ea typeface="Microsoft YaHei" panose="020B0503020204020204" pitchFamily="34" charset="-122"/>
              </a:rPr>
              <a:t>web browser</a:t>
            </a:r>
            <a:r>
              <a:rPr lang="en-US" altLang="en-US">
                <a:ea typeface="Microsoft YaHei" panose="020B0503020204020204" pitchFamily="34" charset="-122"/>
              </a:rPr>
              <a:t>, and </a:t>
            </a:r>
            <a:r>
              <a:rPr lang="en-US" altLang="en-US" b="1">
                <a:ea typeface="Microsoft YaHei" panose="020B0503020204020204" pitchFamily="34" charset="-122"/>
              </a:rPr>
              <a:t>web user</a:t>
            </a:r>
            <a:r>
              <a:rPr lang="en-US" altLang="en-US">
                <a:ea typeface="Microsoft YaHei" panose="020B0503020204020204" pitchFamily="34" charset="-122"/>
              </a:rPr>
              <a:t>.</a:t>
            </a:r>
          </a:p>
          <a:p>
            <a:pPr eaLnBrk="1" hangingPunct="1">
              <a:spcBef>
                <a:spcPts val="500"/>
              </a:spcBef>
              <a:buClr>
                <a:srgbClr val="000000"/>
              </a:buClr>
            </a:pPr>
            <a:endParaRPr lang="en-US" altLang="en-US">
              <a:solidFill>
                <a:srgbClr val="000000"/>
              </a:solidFill>
              <a:ea typeface="Microsoft YaHei" panose="020B0503020204020204" pitchFamily="34" charset="-122"/>
            </a:endParaRPr>
          </a:p>
          <a:p>
            <a:pPr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Every element on a web page has certain events which can trigger invocation of event handlers</a:t>
            </a:r>
          </a:p>
          <a:p>
            <a:pPr eaLnBrk="1" hangingPunct="1">
              <a:spcBef>
                <a:spcPts val="500"/>
              </a:spcBef>
              <a:buClr>
                <a:srgbClr val="000000"/>
              </a:buClr>
            </a:pPr>
            <a:endParaRPr lang="en-US" altLang="en-US">
              <a:solidFill>
                <a:srgbClr val="000000"/>
              </a:solidFill>
              <a:ea typeface="Microsoft YaHei" panose="020B0503020204020204" pitchFamily="34" charset="-122"/>
            </a:endParaRPr>
          </a:p>
          <a:p>
            <a:pPr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>
                <a:solidFill>
                  <a:srgbClr val="000000"/>
                </a:solidFill>
                <a:ea typeface="Microsoft YaHei" panose="020B0503020204020204" pitchFamily="34" charset="-122"/>
              </a:rPr>
              <a:t>Attributes are inserted into HTML tags to define events and event handlers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A mouse click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 A web page or an image loading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 Mouse over a hot spot on the web page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 Selecting an input box in an HTML form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 Submitting an HTML form</a:t>
            </a:r>
          </a:p>
          <a:p>
            <a:pPr lvl="1" eaLnBrk="1" hangingPunct="1">
              <a:spcBef>
                <a:spcPts val="500"/>
              </a:spcBef>
              <a:buClr>
                <a:srgbClr val="000000"/>
              </a:buClr>
            </a:pPr>
            <a:r>
              <a:rPr lang="en-US" altLang="en-US" sz="2000" b="1" i="1">
                <a:solidFill>
                  <a:srgbClr val="000000"/>
                </a:solidFill>
                <a:ea typeface="Microsoft YaHei" panose="020B0503020204020204" pitchFamily="34" charset="-122"/>
              </a:rPr>
              <a:t> A keystroke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itle 1">
            <a:extLst>
              <a:ext uri="{FF2B5EF4-FFF2-40B4-BE49-F238E27FC236}">
                <a16:creationId xmlns:a16="http://schemas.microsoft.com/office/drawing/2014/main" id="{8141CD78-3412-F8B2-D708-D4E3EE0A94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Event Handling</a:t>
            </a:r>
          </a:p>
        </p:txBody>
      </p:sp>
      <p:sp>
        <p:nvSpPr>
          <p:cNvPr id="80898" name="Content Placeholder 2">
            <a:extLst>
              <a:ext uri="{FF2B5EF4-FFF2-40B4-BE49-F238E27FC236}">
                <a16:creationId xmlns:a16="http://schemas.microsoft.com/office/drawing/2014/main" id="{B1B34F4B-FEBF-346D-B099-BD1296E4F6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Common events dealt in JavaScript are:</a:t>
            </a:r>
          </a:p>
          <a:p>
            <a:endParaRPr lang="en-US" altLang="en-US" b="1" i="1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en-US" b="1" i="1"/>
              <a:t>onLoad :</a:t>
            </a:r>
            <a:r>
              <a:rPr lang="en-US" altLang="en-US"/>
              <a:t>triggered by the browser as the new web page content is loaded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en-US" b="1" i="1"/>
              <a:t>onClick</a:t>
            </a:r>
            <a:r>
              <a:rPr lang="en-US" altLang="en-US"/>
              <a:t>;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en-US" b="1" i="1"/>
              <a:t>onSubmit</a:t>
            </a:r>
            <a:r>
              <a:rPr lang="en-US" altLang="en-US"/>
              <a:t> (triggered by the user submitting a form);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en-US" b="1" i="1"/>
              <a:t>onFocus / onBlur</a:t>
            </a:r>
            <a:r>
              <a:rPr lang="en-US" altLang="en-US"/>
              <a:t> (triggered by a user as, for example, she clicks in a textbox or clicks away from a textbox respectively);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en-US" b="1" i="1"/>
              <a:t>onMouseOver / onMouseOut</a:t>
            </a:r>
            <a:r>
              <a:rPr lang="en-US" altLang="en-US"/>
              <a:t> (triggered by the user moving the mouse over or away from an HTML element respectively).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le 1">
            <a:extLst>
              <a:ext uri="{FF2B5EF4-FFF2-40B4-BE49-F238E27FC236}">
                <a16:creationId xmlns:a16="http://schemas.microsoft.com/office/drawing/2014/main" id="{C8D0F0A2-419B-5C2E-D4EA-84E4815F4A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Event Handling</a:t>
            </a:r>
            <a:endParaRPr lang="en-IN" altLang="en-US"/>
          </a:p>
        </p:txBody>
      </p:sp>
      <p:sp>
        <p:nvSpPr>
          <p:cNvPr id="81922" name="Content Placeholder 2">
            <a:extLst>
              <a:ext uri="{FF2B5EF4-FFF2-40B4-BE49-F238E27FC236}">
                <a16:creationId xmlns:a16="http://schemas.microsoft.com/office/drawing/2014/main" id="{E0C3BD43-6233-DF8C-ECE9-11248D016E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1800"/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	  var links = document.getElementsByTagName('a’);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1800"/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     for(var i=0;i&lt;links.length;i++)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     {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	  links[i].addEventListener('click',function(event){</a:t>
            </a:r>
          </a:p>
          <a:p>
            <a:pPr marL="457200" lvl="1" indent="0">
              <a:buFontTx/>
              <a:buNone/>
            </a:pPr>
            <a:r>
              <a:rPr lang="en-IN" altLang="en-US" sz="1800"/>
              <a:t> 	  	               event.preventDefault();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1800"/>
          </a:p>
          <a:p>
            <a:pPr marL="0" indent="0">
              <a:buFont typeface="Times New Roman" panose="02020603050405020304" pitchFamily="18" charset="0"/>
              <a:buNone/>
            </a:pPr>
            <a:r>
              <a:rPr lang="en-IN" altLang="en-US" sz="1800"/>
              <a:t> 	  	  </a:t>
            </a:r>
            <a:r>
              <a:rPr lang="en-IN" altLang="en-US" sz="180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IN" altLang="en-US" sz="1800"/>
              <a:t>  alert(this.getAttribute('href’));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1800"/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	  });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	}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r>
              <a:rPr lang="en-IN" altLang="en-US" sz="1800"/>
              <a:t> </a:t>
            </a:r>
          </a:p>
          <a:p>
            <a:pPr marL="457200" lvl="1" indent="0">
              <a:buFont typeface="Times New Roman" panose="02020603050405020304" pitchFamily="18" charset="0"/>
              <a:buNone/>
            </a:pPr>
            <a:endParaRPr lang="en-IN" altLang="en-US" sz="180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F1D6A-584F-1F27-49DF-0143E0D0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User defined functions</a:t>
            </a:r>
          </a:p>
        </p:txBody>
      </p:sp>
      <p:sp>
        <p:nvSpPr>
          <p:cNvPr id="82946" name="Text Placeholder 2">
            <a:extLst>
              <a:ext uri="{FF2B5EF4-FFF2-40B4-BE49-F238E27FC236}">
                <a16:creationId xmlns:a16="http://schemas.microsoft.com/office/drawing/2014/main" id="{1B50718B-1C4D-E998-B02F-9E254075D5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ext Box 1">
            <a:extLst>
              <a:ext uri="{FF2B5EF4-FFF2-40B4-BE49-F238E27FC236}">
                <a16:creationId xmlns:a16="http://schemas.microsoft.com/office/drawing/2014/main" id="{240DEBF9-5217-D15D-E98F-4906CE030B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>
                <a:solidFill>
                  <a:srgbClr val="1C1C1C"/>
                </a:solidFill>
                <a:ea typeface="Microsoft YaHei" panose="020B0503020204020204" pitchFamily="34" charset="-122"/>
              </a:rPr>
              <a:t>Function</a:t>
            </a:r>
          </a:p>
        </p:txBody>
      </p:sp>
      <p:sp>
        <p:nvSpPr>
          <p:cNvPr id="2" name="Text Box 2">
            <a:extLst>
              <a:ext uri="{FF2B5EF4-FFF2-40B4-BE49-F238E27FC236}">
                <a16:creationId xmlns:a16="http://schemas.microsoft.com/office/drawing/2014/main" id="{BC6FD49C-A91B-8808-4472-CBB1EFF9B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762000"/>
            <a:ext cx="8229600" cy="6194425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marL="341313" indent="-341313">
              <a:lnSpc>
                <a:spcPct val="80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IN" sz="2000" dirty="0">
              <a:solidFill>
                <a:srgbClr val="000000"/>
              </a:solidFill>
              <a:latin typeface="+mn-lt"/>
              <a:ea typeface="Microsoft YaHei" charset="-122"/>
            </a:endParaRPr>
          </a:p>
          <a:p>
            <a:pPr marL="341313" indent="-341313">
              <a:lnSpc>
                <a:spcPct val="80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A function can be defined inside </a:t>
            </a: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&lt;head&gt;</a:t>
            </a: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 , </a:t>
            </a: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&lt;body&gt; </a:t>
            </a: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or in a external file and can be called from anywhere after it has been read.</a:t>
            </a:r>
          </a:p>
          <a:p>
            <a:pPr marL="341313" indent="-341313">
              <a:lnSpc>
                <a:spcPct val="80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US" sz="2000" dirty="0">
              <a:solidFill>
                <a:srgbClr val="000000"/>
              </a:solidFill>
              <a:latin typeface="+mn-lt"/>
              <a:ea typeface="Microsoft YaHei" charset="-122"/>
            </a:endParaRPr>
          </a:p>
          <a:p>
            <a:pPr marL="341313" indent="-341313">
              <a:lnSpc>
                <a:spcPct val="80000"/>
              </a:lnSpc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Syntax</a:t>
            </a:r>
          </a:p>
          <a:p>
            <a:pPr lvl="1" indent="-284163">
              <a:lnSpc>
                <a:spcPct val="80000"/>
              </a:lnSpc>
              <a:spcBef>
                <a:spcPts val="7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function </a:t>
            </a:r>
            <a:r>
              <a:rPr lang="en-IN" sz="2000" b="1" i="1" dirty="0" err="1">
                <a:solidFill>
                  <a:srgbClr val="000000"/>
                </a:solidFill>
                <a:latin typeface="+mn-lt"/>
                <a:ea typeface="Microsoft YaHei" charset="-122"/>
              </a:rPr>
              <a:t>functionname</a:t>
            </a: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(</a:t>
            </a:r>
            <a:r>
              <a:rPr lang="en-IN" sz="2000" b="1" i="1" dirty="0">
                <a:solidFill>
                  <a:srgbClr val="000000"/>
                </a:solidFill>
                <a:latin typeface="+mn-lt"/>
                <a:ea typeface="Microsoft YaHei" charset="-122"/>
              </a:rPr>
              <a:t>var1,var2,...,</a:t>
            </a:r>
            <a:r>
              <a:rPr lang="en-IN" sz="2000" b="1" i="1" dirty="0" err="1">
                <a:solidFill>
                  <a:srgbClr val="000000"/>
                </a:solidFill>
                <a:latin typeface="+mn-lt"/>
                <a:ea typeface="Microsoft YaHei" charset="-122"/>
              </a:rPr>
              <a:t>varX</a:t>
            </a: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) </a:t>
            </a:r>
          </a:p>
          <a:p>
            <a:pPr lvl="1" indent="-284163">
              <a:lnSpc>
                <a:spcPct val="80000"/>
              </a:lnSpc>
              <a:spcBef>
                <a:spcPts val="7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{ </a:t>
            </a:r>
          </a:p>
          <a:p>
            <a:pPr lvl="1" indent="-284163">
              <a:lnSpc>
                <a:spcPct val="80000"/>
              </a:lnSpc>
              <a:spcBef>
                <a:spcPts val="7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//</a:t>
            </a:r>
            <a:r>
              <a:rPr lang="en-IN" sz="2000" b="1" i="1" dirty="0">
                <a:solidFill>
                  <a:srgbClr val="000000"/>
                </a:solidFill>
                <a:latin typeface="+mn-lt"/>
                <a:ea typeface="Microsoft YaHei" charset="-122"/>
              </a:rPr>
              <a:t>some code</a:t>
            </a: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 </a:t>
            </a:r>
          </a:p>
          <a:p>
            <a:pPr lvl="1" indent="-284163">
              <a:lnSpc>
                <a:spcPct val="80000"/>
              </a:lnSpc>
              <a:spcBef>
                <a:spcPts val="7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} </a:t>
            </a:r>
          </a:p>
          <a:p>
            <a:pPr lvl="1" indent="-284163">
              <a:lnSpc>
                <a:spcPct val="80000"/>
              </a:lnSpc>
              <a:spcBef>
                <a:spcPts val="7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IN" sz="2000" b="1" dirty="0">
              <a:solidFill>
                <a:srgbClr val="000000"/>
              </a:solidFill>
              <a:latin typeface="+mn-lt"/>
              <a:ea typeface="Microsoft YaHei" charset="-122"/>
            </a:endParaRPr>
          </a:p>
          <a:p>
            <a:pPr>
              <a:buClr>
                <a:srgbClr val="000000"/>
              </a:buClr>
              <a:buSzPct val="100000"/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Microsoft YaHei" charset="-122"/>
              </a:rPr>
              <a:t>   Functions can be invoked by name of function()</a:t>
            </a:r>
            <a:endParaRPr lang="en-IN" sz="2000" b="1" dirty="0">
              <a:latin typeface="+mn-lt"/>
              <a:ea typeface="Microsoft YaHei" charset="-122"/>
            </a:endParaRPr>
          </a:p>
          <a:p>
            <a:pPr marL="341313" indent="-341313">
              <a:lnSpc>
                <a:spcPct val="80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Aria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IN" sz="2000" b="1" dirty="0">
              <a:solidFill>
                <a:srgbClr val="000000"/>
              </a:solidFill>
              <a:latin typeface="Courier New" pitchFamily="49" charset="0"/>
              <a:ea typeface="Microsoft YaHei" charset="-122"/>
            </a:endParaRPr>
          </a:p>
          <a:p>
            <a:pPr lvl="1">
              <a:buClr>
                <a:srgbClr val="000000"/>
              </a:buClr>
              <a:buSzPct val="100000"/>
              <a:buFont typeface="Arial" pitchFamily="34" charset="0"/>
              <a:buChar char="•"/>
              <a:defRPr/>
            </a:pPr>
            <a:r>
              <a:rPr lang="en-US" sz="2000" dirty="0">
                <a:latin typeface="+mn-lt"/>
                <a:ea typeface="Microsoft YaHei" charset="-122"/>
              </a:rPr>
              <a:t>Function can take  </a:t>
            </a:r>
            <a:r>
              <a:rPr lang="en-US" sz="2000" b="1" dirty="0">
                <a:latin typeface="+mn-lt"/>
                <a:ea typeface="Microsoft YaHei" charset="-122"/>
              </a:rPr>
              <a:t>arguments (or parameters)</a:t>
            </a:r>
            <a:r>
              <a:rPr lang="en-US" sz="2000" dirty="0">
                <a:latin typeface="+mn-lt"/>
                <a:ea typeface="Microsoft YaHei" charset="-122"/>
              </a:rPr>
              <a:t>.</a:t>
            </a:r>
          </a:p>
          <a:p>
            <a:pPr lvl="1">
              <a:buClr>
                <a:srgbClr val="000000"/>
              </a:buClr>
              <a:buSzPct val="100000"/>
              <a:buFont typeface="Arial" pitchFamily="34" charset="0"/>
              <a:buChar char="•"/>
              <a:defRPr/>
            </a:pPr>
            <a:r>
              <a:rPr lang="en-US" sz="2000" b="1" dirty="0">
                <a:latin typeface="Arial" charset="0"/>
                <a:ea typeface="Microsoft YaHei" charset="-122"/>
              </a:rPr>
              <a:t>Can have return statement too.</a:t>
            </a:r>
            <a:endParaRPr lang="en-US" sz="2000" dirty="0">
              <a:latin typeface="+mn-lt"/>
              <a:ea typeface="Microsoft YaHei" charset="-122"/>
            </a:endParaRPr>
          </a:p>
          <a:p>
            <a:pPr marL="341313" indent="-341313">
              <a:lnSpc>
                <a:spcPct val="80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Aria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IN" sz="2000" b="1" dirty="0">
              <a:latin typeface="+mn-lt"/>
              <a:ea typeface="Microsoft YaHei" charset="-122"/>
            </a:endParaRPr>
          </a:p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sz="2000" dirty="0">
              <a:latin typeface="Arial" charset="0"/>
              <a:ea typeface="Microsoft YaHei" charset="-122"/>
            </a:endParaRPr>
          </a:p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sz="2000" dirty="0">
              <a:latin typeface="Arial" charset="0"/>
              <a:ea typeface="Microsoft YaHei" charset="-122"/>
            </a:endParaRPr>
          </a:p>
          <a:p>
            <a:pPr marL="341313" indent="-341313">
              <a:lnSpc>
                <a:spcPct val="80000"/>
              </a:lnSpc>
              <a:spcBef>
                <a:spcPts val="500"/>
              </a:spcBef>
              <a:buClr>
                <a:srgbClr val="000000"/>
              </a:buClr>
              <a:buSzPct val="100000"/>
              <a:buFont typeface="Aria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IN" sz="2000" b="1" dirty="0">
              <a:solidFill>
                <a:srgbClr val="000000"/>
              </a:solidFill>
              <a:latin typeface="Courier New" pitchFamily="49" charset="0"/>
              <a:ea typeface="Microsoft YaHei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1">
            <a:extLst>
              <a:ext uri="{FF2B5EF4-FFF2-40B4-BE49-F238E27FC236}">
                <a16:creationId xmlns:a16="http://schemas.microsoft.com/office/drawing/2014/main" id="{9AEBD748-07AE-7CED-85E2-649582541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285750"/>
            <a:ext cx="7543800" cy="6429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marL="342900" indent="-341313">
              <a:lnSpc>
                <a:spcPct val="90000"/>
              </a:lnSpc>
              <a:spcBef>
                <a:spcPts val="600"/>
              </a:spcBef>
              <a:buSzPct val="10000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endParaRPr lang="en-IN" sz="2400" b="1" dirty="0">
              <a:solidFill>
                <a:srgbClr val="000000"/>
              </a:solidFill>
              <a:latin typeface="+mn-lt"/>
              <a:ea typeface="Microsoft YaHei" charset="-122"/>
            </a:endParaRPr>
          </a:p>
        </p:txBody>
      </p:sp>
      <p:sp>
        <p:nvSpPr>
          <p:cNvPr id="86018" name="Title 6">
            <a:extLst>
              <a:ext uri="{FF2B5EF4-FFF2-40B4-BE49-F238E27FC236}">
                <a16:creationId xmlns:a16="http://schemas.microsoft.com/office/drawing/2014/main" id="{85C5CF54-D746-3154-7CA8-919575B0A9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Functions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6DB40B-4428-394E-DDD6-8BAAEEB5D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&lt;body&gt;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&lt;script type="text/</a:t>
            </a:r>
            <a:r>
              <a:rPr lang="en-IN" sz="2000" b="1" dirty="0" err="1"/>
              <a:t>javascript</a:t>
            </a:r>
            <a:r>
              <a:rPr lang="en-IN" sz="2000" b="1" dirty="0"/>
              <a:t>”&gt;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>
                <a:solidFill>
                  <a:srgbClr val="008000"/>
                </a:solidFill>
              </a:rPr>
              <a:t>function display(x)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>
                <a:solidFill>
                  <a:srgbClr val="008000"/>
                </a:solidFill>
              </a:rPr>
              <a:t>    {</a:t>
            </a:r>
          </a:p>
          <a:p>
            <a:pPr lvl="2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1800" b="1" dirty="0">
                <a:solidFill>
                  <a:srgbClr val="008000"/>
                </a:solidFill>
              </a:rPr>
              <a:t>if(x==null)</a:t>
            </a:r>
          </a:p>
          <a:p>
            <a:pPr lvl="2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1800" b="1" dirty="0">
                <a:solidFill>
                  <a:srgbClr val="008000"/>
                </a:solidFill>
              </a:rPr>
              <a:t>x="Greetings";</a:t>
            </a:r>
          </a:p>
          <a:p>
            <a:pPr lvl="2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1800" b="1" dirty="0">
                <a:solidFill>
                  <a:srgbClr val="008000"/>
                </a:solidFill>
              </a:rPr>
              <a:t>alert(x) ;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>
                <a:solidFill>
                  <a:srgbClr val="008000"/>
                </a:solidFill>
              </a:rPr>
              <a:t>}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function display1(){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         alert("Greet") ;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}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&lt;/script&gt;</a:t>
            </a:r>
          </a:p>
          <a:p>
            <a:pPr lvl="1" indent="-341313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None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/>
            </a:pPr>
            <a:r>
              <a:rPr lang="en-IN" sz="2000" b="1" dirty="0"/>
              <a:t>&lt;/body&gt;</a:t>
            </a:r>
          </a:p>
          <a:p>
            <a:pPr lvl="1">
              <a:defRPr/>
            </a:pPr>
            <a:endParaRPr lang="en-US" sz="20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2">
            <a:extLst>
              <a:ext uri="{FF2B5EF4-FFF2-40B4-BE49-F238E27FC236}">
                <a16:creationId xmlns:a16="http://schemas.microsoft.com/office/drawing/2014/main" id="{5B533355-776A-4716-66DD-8E83ABB9D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>
                <a:solidFill>
                  <a:srgbClr val="1C1C1C"/>
                </a:solidFill>
                <a:ea typeface="Microsoft YaHei" panose="020B0503020204020204" pitchFamily="34" charset="-122"/>
              </a:rPr>
              <a:t>Calling a function</a:t>
            </a:r>
          </a:p>
        </p:txBody>
      </p:sp>
      <p:sp>
        <p:nvSpPr>
          <p:cNvPr id="15364" name="Text Box 3">
            <a:extLst>
              <a:ext uri="{FF2B5EF4-FFF2-40B4-BE49-F238E27FC236}">
                <a16:creationId xmlns:a16="http://schemas.microsoft.com/office/drawing/2014/main" id="{7E4374B8-F8E3-D635-0A5B-0606E9261F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914400"/>
            <a:ext cx="8186738" cy="5257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marL="341313" indent="-341313">
              <a:lnSpc>
                <a:spcPct val="9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The above function can be called as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display();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display(“hello”);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Or</a:t>
            </a: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 display </a:t>
            </a:r>
            <a:r>
              <a:rPr lang="en-US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with any number of arguments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US" sz="2000" b="1" dirty="0">
              <a:solidFill>
                <a:srgbClr val="000000"/>
              </a:solidFill>
              <a:latin typeface="+mn-lt"/>
              <a:ea typeface="Microsoft YaHei" charset="-122"/>
            </a:endParaRP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function display(x){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   if(x==null)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       x=“Greetings”;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       alert(x) ;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b="1" dirty="0">
                <a:solidFill>
                  <a:srgbClr val="000000"/>
                </a:solidFill>
                <a:latin typeface="+mn-lt"/>
                <a:ea typeface="Microsoft YaHei" charset="-122"/>
              </a:rPr>
              <a:t>}</a:t>
            </a:r>
          </a:p>
          <a:p>
            <a:pPr marL="741363" lvl="1" indent="-284163">
              <a:lnSpc>
                <a:spcPct val="90000"/>
              </a:lnSpc>
              <a:spcBef>
                <a:spcPts val="600"/>
              </a:spcBef>
              <a:buSzPct val="100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US" sz="2000" dirty="0">
              <a:solidFill>
                <a:srgbClr val="000000"/>
              </a:solidFill>
              <a:latin typeface="+mn-lt"/>
              <a:ea typeface="Microsoft YaHei" charset="-122"/>
            </a:endParaRPr>
          </a:p>
          <a:p>
            <a:pPr marL="341313" indent="-341313">
              <a:lnSpc>
                <a:spcPct val="9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rgbClr val="000000"/>
                </a:solidFill>
                <a:latin typeface="+mn-lt"/>
                <a:ea typeface="Microsoft YaHei" charset="-122"/>
              </a:rPr>
              <a:t>You can also pass values to a function that does not take any arguments!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1">
            <a:extLst>
              <a:ext uri="{FF2B5EF4-FFF2-40B4-BE49-F238E27FC236}">
                <a16:creationId xmlns:a16="http://schemas.microsoft.com/office/drawing/2014/main" id="{2276C8D0-53DB-0AE3-0C68-337A192F5E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Named function</a:t>
            </a:r>
          </a:p>
        </p:txBody>
      </p:sp>
      <p:sp>
        <p:nvSpPr>
          <p:cNvPr id="90114" name="Content Placeholder 2">
            <a:extLst>
              <a:ext uri="{FF2B5EF4-FFF2-40B4-BE49-F238E27FC236}">
                <a16:creationId xmlns:a16="http://schemas.microsoft.com/office/drawing/2014/main" id="{9452AF03-F3E1-ECF3-CD22-1F9131CC30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Times New Roman" panose="02020603050405020304" pitchFamily="18" charset="0"/>
              <a:buNone/>
            </a:pPr>
            <a:endParaRPr lang="en-US" altLang="en-US"/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   var func1 =function(person.greeting){ </a:t>
            </a:r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     </a:t>
            </a:r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  var text=greeting+”-”+person};</a:t>
            </a:r>
          </a:p>
          <a:p>
            <a:pPr>
              <a:buFont typeface="Times New Roman" panose="02020603050405020304" pitchFamily="18" charset="0"/>
              <a:buNone/>
            </a:pPr>
            <a:endParaRPr lang="en-US" altLang="en-US"/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         Console.log(text);</a:t>
            </a:r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;</a:t>
            </a:r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}</a:t>
            </a:r>
          </a:p>
          <a:p>
            <a:pPr>
              <a:buFont typeface="Times New Roman" panose="02020603050405020304" pitchFamily="18" charset="0"/>
              <a:buNone/>
            </a:pPr>
            <a:endParaRPr lang="en-US" altLang="en-US"/>
          </a:p>
          <a:p>
            <a:pPr>
              <a:buFont typeface="Times New Roman" panose="02020603050405020304" pitchFamily="18" charset="0"/>
              <a:buNone/>
            </a:pPr>
            <a:r>
              <a:rPr lang="en-US" altLang="en-US"/>
              <a:t>Greet(“ram”,”Hello’)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itle 1">
            <a:extLst>
              <a:ext uri="{FF2B5EF4-FFF2-40B4-BE49-F238E27FC236}">
                <a16:creationId xmlns:a16="http://schemas.microsoft.com/office/drawing/2014/main" id="{058CCF3B-709C-BE84-A168-6A4F645D96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Function that returns value</a:t>
            </a:r>
          </a:p>
        </p:txBody>
      </p:sp>
      <p:sp>
        <p:nvSpPr>
          <p:cNvPr id="91138" name="Content Placeholder 2">
            <a:extLst>
              <a:ext uri="{FF2B5EF4-FFF2-40B4-BE49-F238E27FC236}">
                <a16:creationId xmlns:a16="http://schemas.microsoft.com/office/drawing/2014/main" id="{F7F90564-F658-4CE6-971B-39DD414DE6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u="sng">
                <a:solidFill>
                  <a:srgbClr val="FF0000"/>
                </a:solidFill>
              </a:rPr>
              <a:t>Function that Retuns Value</a:t>
            </a:r>
          </a:p>
          <a:p>
            <a:endParaRPr lang="en-US" altLang="en-US" b="1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/>
              <a:t>function fun1(){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20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/>
              <a:t>return "Hello";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/>
              <a:t>}</a:t>
            </a:r>
          </a:p>
          <a:p>
            <a:r>
              <a:rPr lang="en-US" altLang="en-US" b="1" u="sng">
                <a:solidFill>
                  <a:srgbClr val="FF0000"/>
                </a:solidFill>
              </a:rPr>
              <a:t>Function with Parameter</a:t>
            </a:r>
          </a:p>
          <a:p>
            <a:endParaRPr lang="en-US" altLang="en-US" b="1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/>
              <a:t>function fun2(name){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2000" b="1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/>
              <a:t>return "Hello :"+name;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/>
              <a:t>}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Title 1">
            <a:extLst>
              <a:ext uri="{FF2B5EF4-FFF2-40B4-BE49-F238E27FC236}">
                <a16:creationId xmlns:a16="http://schemas.microsoft.com/office/drawing/2014/main" id="{7FC09C52-F7FA-0D2B-DB94-6016B7B4F8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Function as arguments</a:t>
            </a:r>
          </a:p>
        </p:txBody>
      </p:sp>
      <p:sp>
        <p:nvSpPr>
          <p:cNvPr id="92162" name="Content Placeholder 2">
            <a:extLst>
              <a:ext uri="{FF2B5EF4-FFF2-40B4-BE49-F238E27FC236}">
                <a16:creationId xmlns:a16="http://schemas.microsoft.com/office/drawing/2014/main" id="{41806787-C2BF-BA93-71A4-B38A25A3D3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Passing functions as arguments is an externly common idiom in Javascript frameworks like jQuery</a:t>
            </a:r>
          </a:p>
          <a:p>
            <a:endParaRPr lang="en-US" altLang="en-US" b="1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FF0000"/>
                </a:solidFill>
              </a:rPr>
              <a:t>function fun1(){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FF0000"/>
                </a:solidFill>
              </a:rPr>
              <a:t>return "Hello";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>
                <a:solidFill>
                  <a:srgbClr val="FF0000"/>
                </a:solidFill>
              </a:rPr>
              <a:t>}</a:t>
            </a:r>
          </a:p>
          <a:p>
            <a:endParaRPr lang="en-US" altLang="en-US" b="1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function fun4(myfunc){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   var funRef=myfunc();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    console.log("Function as arguments"+ funRef);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C00000"/>
                </a:solidFill>
              </a:rPr>
              <a:t>}</a:t>
            </a:r>
          </a:p>
          <a:p>
            <a:endParaRPr lang="en-US" altLang="en-US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2000" b="1">
                <a:solidFill>
                  <a:srgbClr val="002060"/>
                </a:solidFill>
              </a:rPr>
              <a:t>fun4(function(){return "I am from Annon function"});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47EEAD68-4699-4BDC-BCE1-0B8996E9D0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Design Principles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127C099C-476E-AFAB-A4AE-9A89B12567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b="1"/>
              <a:t>Feedback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The user should be provided with feedback for every action.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Keep the user informed and help him to know whether some action was successful or not.</a:t>
            </a:r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r>
              <a:rPr lang="en-US" altLang="en-US" b="1"/>
              <a:t>Clarity 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Content should provide the user with clarity.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Confusing the content becomes an obstacle for the user in interacting with the product.</a:t>
            </a:r>
          </a:p>
          <a:p>
            <a:pPr>
              <a:lnSpc>
                <a:spcPct val="150000"/>
              </a:lnSpc>
            </a:pPr>
            <a:endParaRPr lang="en-US" altLang="en-US"/>
          </a:p>
          <a:p>
            <a:pPr>
              <a:lnSpc>
                <a:spcPct val="150000"/>
              </a:lnSpc>
            </a:pPr>
            <a:endParaRPr lang="en-IN" alt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>
            <a:extLst>
              <a:ext uri="{FF2B5EF4-FFF2-40B4-BE49-F238E27FC236}">
                <a16:creationId xmlns:a16="http://schemas.microsoft.com/office/drawing/2014/main" id="{02F9B3DD-69CB-8D85-FE06-77FC19FA61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Scope of variable in functions</a:t>
            </a:r>
          </a:p>
        </p:txBody>
      </p:sp>
      <p:sp>
        <p:nvSpPr>
          <p:cNvPr id="93186" name="Content Placeholder 2">
            <a:extLst>
              <a:ext uri="{FF2B5EF4-FFF2-40B4-BE49-F238E27FC236}">
                <a16:creationId xmlns:a16="http://schemas.microsoft.com/office/drawing/2014/main" id="{8676E171-8792-AD5F-F61C-F4ED15FE4B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 variable can have </a:t>
            </a:r>
            <a:r>
              <a:rPr lang="en-US" altLang="en-US" b="1"/>
              <a:t>local or global scope on the basis of whether it's declared inside or outside a function block.</a:t>
            </a:r>
            <a:r>
              <a:rPr lang="en-US" altLang="en-US"/>
              <a:t>.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Variable having </a:t>
            </a:r>
            <a:r>
              <a:rPr lang="en-US" altLang="en-US" b="1"/>
              <a:t>local scope means that it's visible, or accessible, only within the function in which it lives</a:t>
            </a:r>
            <a:r>
              <a:rPr lang="en-US" altLang="en-US"/>
              <a:t>. </a:t>
            </a:r>
          </a:p>
          <a:p>
            <a:endParaRPr lang="en-US" altLang="en-US"/>
          </a:p>
          <a:p>
            <a:r>
              <a:rPr lang="en-US" altLang="en-US"/>
              <a:t>On the other hand, a variable having </a:t>
            </a:r>
            <a:r>
              <a:rPr lang="en-US" altLang="en-US" b="1"/>
              <a:t>global scope means that it's accessible, that is, it can be used, anywhere in the script.</a:t>
            </a:r>
            <a:r>
              <a:rPr lang="en-US" altLang="en-US"/>
              <a:t>. 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ext Box 1">
            <a:extLst>
              <a:ext uri="{FF2B5EF4-FFF2-40B4-BE49-F238E27FC236}">
                <a16:creationId xmlns:a16="http://schemas.microsoft.com/office/drawing/2014/main" id="{52F7FBB8-4B2E-0B53-83AC-3EE8CEFAF5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>
                <a:solidFill>
                  <a:srgbClr val="1C1C1C"/>
                </a:solidFill>
                <a:ea typeface="Microsoft YaHei" panose="020B0503020204020204" pitchFamily="34" charset="-122"/>
              </a:rPr>
              <a:t>Local and Global variables</a:t>
            </a:r>
          </a:p>
        </p:txBody>
      </p:sp>
      <p:sp>
        <p:nvSpPr>
          <p:cNvPr id="22531" name="Text Box 2">
            <a:extLst>
              <a:ext uri="{FF2B5EF4-FFF2-40B4-BE49-F238E27FC236}">
                <a16:creationId xmlns:a16="http://schemas.microsoft.com/office/drawing/2014/main" id="{3AB394CD-3887-C214-90D6-5834771085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1000125"/>
            <a:ext cx="8424863" cy="1000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marL="341313" indent="-341313">
              <a:lnSpc>
                <a:spcPct val="8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US" sz="2000" dirty="0">
              <a:solidFill>
                <a:srgbClr val="000000"/>
              </a:solidFill>
              <a:latin typeface="+mn-lt"/>
              <a:ea typeface="Microsoft YaHei" charset="-122"/>
            </a:endParaRPr>
          </a:p>
        </p:txBody>
      </p:sp>
      <p:sp>
        <p:nvSpPr>
          <p:cNvPr id="94211" name="Line 3">
            <a:extLst>
              <a:ext uri="{FF2B5EF4-FFF2-40B4-BE49-F238E27FC236}">
                <a16:creationId xmlns:a16="http://schemas.microsoft.com/office/drawing/2014/main" id="{5687A7F4-8C8E-EA8F-F0CB-E33911FAB5D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43125" y="2708275"/>
            <a:ext cx="2363788" cy="7938"/>
          </a:xfrm>
          <a:prstGeom prst="line">
            <a:avLst/>
          </a:prstGeom>
          <a:noFill/>
          <a:ln w="9360" cap="sq">
            <a:solidFill>
              <a:srgbClr val="CC0066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212" name="Text Box 4">
            <a:extLst>
              <a:ext uri="{FF2B5EF4-FFF2-40B4-BE49-F238E27FC236}">
                <a16:creationId xmlns:a16="http://schemas.microsoft.com/office/drawing/2014/main" id="{104366D5-04F0-EB0E-204C-328B7C7AE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0450" y="2571750"/>
            <a:ext cx="17002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C0066"/>
                </a:solidFill>
                <a:ea typeface="Microsoft YaHei" panose="020B0503020204020204" pitchFamily="34" charset="-122"/>
              </a:rPr>
              <a:t>Global variable</a:t>
            </a:r>
          </a:p>
        </p:txBody>
      </p:sp>
      <p:sp>
        <p:nvSpPr>
          <p:cNvPr id="94213" name="Text Box 5">
            <a:extLst>
              <a:ext uri="{FF2B5EF4-FFF2-40B4-BE49-F238E27FC236}">
                <a16:creationId xmlns:a16="http://schemas.microsoft.com/office/drawing/2014/main" id="{5C13877D-A6FC-AB58-879B-40558D290B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5486400"/>
            <a:ext cx="12858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C0066"/>
                </a:solidFill>
                <a:ea typeface="Microsoft YaHei" panose="020B0503020204020204" pitchFamily="34" charset="-122"/>
              </a:rPr>
              <a:t>Error.</a:t>
            </a:r>
          </a:p>
        </p:txBody>
      </p:sp>
      <p:sp>
        <p:nvSpPr>
          <p:cNvPr id="94214" name="Line 6">
            <a:extLst>
              <a:ext uri="{FF2B5EF4-FFF2-40B4-BE49-F238E27FC236}">
                <a16:creationId xmlns:a16="http://schemas.microsoft.com/office/drawing/2014/main" id="{19F93D7E-4E27-8095-4281-1CD31B0AF786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5638800"/>
            <a:ext cx="865188" cy="1588"/>
          </a:xfrm>
          <a:prstGeom prst="line">
            <a:avLst/>
          </a:prstGeom>
          <a:noFill/>
          <a:ln w="9360" cap="sq">
            <a:solidFill>
              <a:srgbClr val="CC0066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536" name="Rectangle 7">
            <a:extLst>
              <a:ext uri="{FF2B5EF4-FFF2-40B4-BE49-F238E27FC236}">
                <a16:creationId xmlns:a16="http://schemas.microsoft.com/office/drawing/2014/main" id="{8A0F49C1-E265-3710-8887-27F343F605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838200"/>
            <a:ext cx="8610600" cy="53117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marL="341313" indent="-341313">
              <a:lnSpc>
                <a:spcPct val="8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Arial" charset="0"/>
                <a:ea typeface="Microsoft YaHei" charset="-122"/>
              </a:rPr>
              <a:t>All the variables that are not explicitly declared are global. </a:t>
            </a:r>
          </a:p>
          <a:p>
            <a:pPr marL="341313" indent="-341313">
              <a:lnSpc>
                <a:spcPct val="80000"/>
              </a:lnSpc>
              <a:spcBef>
                <a:spcPts val="600"/>
              </a:spcBef>
              <a:buClr>
                <a:srgbClr val="000000"/>
              </a:buClr>
              <a:buSzPct val="100000"/>
              <a:buFont typeface="Arial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rgbClr val="000000"/>
                </a:solidFill>
                <a:latin typeface="Arial" charset="0"/>
                <a:ea typeface="Microsoft YaHei" charset="-122"/>
              </a:rPr>
              <a:t>Local variables are created using </a:t>
            </a:r>
            <a:r>
              <a:rPr lang="en-US" sz="2000" b="1" dirty="0" err="1">
                <a:solidFill>
                  <a:srgbClr val="000000"/>
                </a:solidFill>
                <a:latin typeface="Arial" charset="0"/>
                <a:ea typeface="Microsoft YaHei" charset="-122"/>
                <a:cs typeface="Courier New" pitchFamily="49" charset="0"/>
              </a:rPr>
              <a:t>var</a:t>
            </a:r>
            <a:r>
              <a:rPr lang="en-US" sz="2000" b="1" dirty="0">
                <a:solidFill>
                  <a:srgbClr val="000000"/>
                </a:solidFill>
                <a:latin typeface="Arial" charset="0"/>
                <a:ea typeface="Microsoft YaHei" charset="-122"/>
                <a:cs typeface="Courier New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Arial" charset="0"/>
                <a:ea typeface="Microsoft YaHei" charset="-122"/>
              </a:rPr>
              <a:t>inside the function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dirty="0">
                <a:latin typeface="Arial" charset="0"/>
                <a:cs typeface="Arial" charset="0"/>
              </a:rPr>
              <a:t>variable without </a:t>
            </a:r>
            <a:r>
              <a:rPr lang="en-US" dirty="0" err="1">
                <a:latin typeface="Arial" charset="0"/>
                <a:cs typeface="Arial" charset="0"/>
              </a:rPr>
              <a:t>var</a:t>
            </a:r>
            <a:r>
              <a:rPr lang="en-US" dirty="0">
                <a:latin typeface="Arial" charset="0"/>
                <a:cs typeface="Arial" charset="0"/>
              </a:rPr>
              <a:t>, is  </a:t>
            </a:r>
            <a:r>
              <a:rPr lang="en-US" i="1" dirty="0">
                <a:latin typeface="Arial" charset="0"/>
                <a:cs typeface="Arial" charset="0"/>
              </a:rPr>
              <a:t>global 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400" b="1" dirty="0">
                <a:solidFill>
                  <a:srgbClr val="000000"/>
                </a:solidFill>
                <a:latin typeface="Courier New" pitchFamily="49" charset="0"/>
                <a:ea typeface="Microsoft YaHei" charset="-122"/>
                <a:cs typeface="Courier New" pitchFamily="49" charset="0"/>
              </a:rPr>
              <a:t>&lt;</a:t>
            </a: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html&gt;&lt;head&gt;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&lt;script&gt;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total=0;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function sum(){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y=20;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 err="1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var</a:t>
            </a: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 x=10;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total=</a:t>
            </a:r>
            <a:r>
              <a:rPr lang="en-IN" sz="2000" dirty="0" err="1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x+y</a:t>
            </a: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}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function display(){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sum();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alert(total);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alert(y);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alert(x);</a:t>
            </a:r>
          </a:p>
          <a:p>
            <a:pP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IN" sz="2000" dirty="0">
                <a:solidFill>
                  <a:srgbClr val="000000"/>
                </a:solidFill>
                <a:latin typeface="+mn-lt"/>
                <a:ea typeface="Microsoft YaHei" charset="-122"/>
                <a:cs typeface="Courier New" pitchFamily="49" charset="0"/>
              </a:rPr>
              <a:t>}</a:t>
            </a:r>
          </a:p>
        </p:txBody>
      </p:sp>
      <p:sp>
        <p:nvSpPr>
          <p:cNvPr id="94216" name="Line 8">
            <a:extLst>
              <a:ext uri="{FF2B5EF4-FFF2-40B4-BE49-F238E27FC236}">
                <a16:creationId xmlns:a16="http://schemas.microsoft.com/office/drawing/2014/main" id="{CE694E70-6DC6-4AAD-2593-9EE83A8D09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354138" y="2703513"/>
            <a:ext cx="3143250" cy="503237"/>
          </a:xfrm>
          <a:prstGeom prst="line">
            <a:avLst/>
          </a:prstGeom>
          <a:noFill/>
          <a:ln w="9360" cap="sq">
            <a:solidFill>
              <a:srgbClr val="CC0066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217" name="Text Box 9">
            <a:extLst>
              <a:ext uri="{FF2B5EF4-FFF2-40B4-BE49-F238E27FC236}">
                <a16:creationId xmlns:a16="http://schemas.microsoft.com/office/drawing/2014/main" id="{B9084A45-2297-6F90-71C9-F5C732D93B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2988" y="3571875"/>
            <a:ext cx="15859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C0066"/>
                </a:solidFill>
                <a:ea typeface="Microsoft YaHei" panose="020B0503020204020204" pitchFamily="34" charset="-122"/>
              </a:rPr>
              <a:t>Local variable</a:t>
            </a:r>
          </a:p>
        </p:txBody>
      </p:sp>
      <p:sp>
        <p:nvSpPr>
          <p:cNvPr id="94218" name="Line 10">
            <a:extLst>
              <a:ext uri="{FF2B5EF4-FFF2-40B4-BE49-F238E27FC236}">
                <a16:creationId xmlns:a16="http://schemas.microsoft.com/office/drawing/2014/main" id="{7C5FF86E-6353-2B09-DDF9-57F22A4CEDC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3494088"/>
            <a:ext cx="2133600" cy="215900"/>
          </a:xfrm>
          <a:prstGeom prst="line">
            <a:avLst/>
          </a:prstGeom>
          <a:noFill/>
          <a:ln w="9360" cap="sq">
            <a:solidFill>
              <a:srgbClr val="CC0066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>
            <a:extLst>
              <a:ext uri="{FF2B5EF4-FFF2-40B4-BE49-F238E27FC236}">
                <a16:creationId xmlns:a16="http://schemas.microsoft.com/office/drawing/2014/main" id="{28FC40E1-417F-B0C6-F578-70DFDEB99E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Closures</a:t>
            </a:r>
          </a:p>
        </p:txBody>
      </p:sp>
      <p:sp>
        <p:nvSpPr>
          <p:cNvPr id="96258" name="Content Placeholder 2">
            <a:extLst>
              <a:ext uri="{FF2B5EF4-FFF2-40B4-BE49-F238E27FC236}">
                <a16:creationId xmlns:a16="http://schemas.microsoft.com/office/drawing/2014/main" id="{CD1E114B-371D-20D3-C531-FC9978B8E4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 b="1"/>
              <a:t>Closure</a:t>
            </a:r>
            <a:r>
              <a:rPr lang="en-US" altLang="en-US" sz="1800"/>
              <a:t>: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Created by adding a function inside another function.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Inner function has access to the outer (enclosing) function’s variables</a:t>
            </a:r>
          </a:p>
          <a:p>
            <a:pPr>
              <a:lnSpc>
                <a:spcPct val="150000"/>
              </a:lnSpc>
            </a:pPr>
            <a:endParaRPr lang="en-US" altLang="en-US" sz="1800"/>
          </a:p>
          <a:p>
            <a:pPr>
              <a:lnSpc>
                <a:spcPct val="150000"/>
              </a:lnSpc>
            </a:pPr>
            <a:r>
              <a:rPr lang="en-US" altLang="en-US" sz="1800"/>
              <a:t>Closure has three scope chains: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it has access to its own scope (variables defined between its curly brackets),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it has access to the outer function’s variables and parameter </a:t>
            </a:r>
          </a:p>
          <a:p>
            <a:pPr lvl="1">
              <a:lnSpc>
                <a:spcPct val="150000"/>
              </a:lnSpc>
            </a:pPr>
            <a:r>
              <a:rPr lang="en-US" altLang="en-US" sz="1800"/>
              <a:t>It has access to the global variables.</a:t>
            </a:r>
          </a:p>
          <a:p>
            <a:pPr>
              <a:lnSpc>
                <a:spcPct val="150000"/>
              </a:lnSpc>
            </a:pPr>
            <a:endParaRPr lang="en-US" altLang="en-US" sz="1800"/>
          </a:p>
          <a:p>
            <a:pPr>
              <a:lnSpc>
                <a:spcPct val="150000"/>
              </a:lnSpc>
            </a:pPr>
            <a:endParaRPr lang="en-US" altLang="en-US" sz="1800"/>
          </a:p>
          <a:p>
            <a:pPr>
              <a:lnSpc>
                <a:spcPct val="150000"/>
              </a:lnSpc>
            </a:pPr>
            <a:endParaRPr lang="en-US" altLang="en-US" sz="180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itle 1">
            <a:extLst>
              <a:ext uri="{FF2B5EF4-FFF2-40B4-BE49-F238E27FC236}">
                <a16:creationId xmlns:a16="http://schemas.microsoft.com/office/drawing/2014/main" id="{3BEC37B8-7569-2F92-F8DD-D09E8B008E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65113"/>
            <a:ext cx="8228013" cy="420687"/>
          </a:xfrm>
        </p:spPr>
        <p:txBody>
          <a:bodyPr/>
          <a:lstStyle/>
          <a:p>
            <a:r>
              <a:rPr lang="en-US" altLang="en-US"/>
              <a:t>Closure –Example 1</a:t>
            </a:r>
          </a:p>
        </p:txBody>
      </p:sp>
      <p:sp>
        <p:nvSpPr>
          <p:cNvPr id="97282" name="Content Placeholder 2">
            <a:extLst>
              <a:ext uri="{FF2B5EF4-FFF2-40B4-BE49-F238E27FC236}">
                <a16:creationId xmlns:a16="http://schemas.microsoft.com/office/drawing/2014/main" id="{3F2BE704-8D4F-53B2-2539-E7C19695A4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228013" cy="5362575"/>
          </a:xfrm>
        </p:spPr>
        <p:txBody>
          <a:bodyPr/>
          <a:lstStyle/>
          <a:p>
            <a:pPr lvl="1">
              <a:buFont typeface="Times New Roman" panose="02020603050405020304" pitchFamily="18" charset="0"/>
              <a:buNone/>
            </a:pPr>
            <a:endParaRPr lang="en-US" altLang="en-US" sz="18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var a = 10;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18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function app(){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/>
              <a:t>   var b = 2;              // Local Variable 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18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  return  function showB(){        //</a:t>
            </a:r>
            <a:r>
              <a:rPr lang="en-US" altLang="en-US" sz="1800" b="1">
                <a:solidFill>
                  <a:srgbClr val="00B0F0"/>
                </a:solidFill>
              </a:rPr>
              <a:t> Closure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     return b;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   }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}</a:t>
            </a:r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 b="1">
                <a:solidFill>
                  <a:srgbClr val="CC3300"/>
                </a:solidFill>
              </a:rPr>
              <a:t>console.log(b);   //   ReferenceError: b is not defined</a:t>
            </a:r>
          </a:p>
          <a:p>
            <a:pPr lvl="1">
              <a:buFont typeface="Times New Roman" panose="02020603050405020304" pitchFamily="18" charset="0"/>
              <a:buNone/>
            </a:pPr>
            <a:endParaRPr lang="en-US" altLang="en-US" sz="1800"/>
          </a:p>
          <a:p>
            <a:pPr lvl="1">
              <a:buFont typeface="Times New Roman" panose="02020603050405020304" pitchFamily="18" charset="0"/>
              <a:buNone/>
            </a:pPr>
            <a:r>
              <a:rPr lang="en-US" altLang="en-US" sz="1800"/>
              <a:t>console.log("value of B"+app()());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FC3594-CF1A-F22C-F953-B3DB65D11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Es6 features</a:t>
            </a:r>
          </a:p>
        </p:txBody>
      </p:sp>
      <p:sp>
        <p:nvSpPr>
          <p:cNvPr id="98306" name="Text Placeholder 4">
            <a:extLst>
              <a:ext uri="{FF2B5EF4-FFF2-40B4-BE49-F238E27FC236}">
                <a16:creationId xmlns:a16="http://schemas.microsoft.com/office/drawing/2014/main" id="{1AC81C63-8CBA-AA6D-F861-B9F3D58050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sz="320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Title 1">
            <a:extLst>
              <a:ext uri="{FF2B5EF4-FFF2-40B4-BE49-F238E27FC236}">
                <a16:creationId xmlns:a16="http://schemas.microsoft.com/office/drawing/2014/main" id="{A3FFE375-3229-472E-AA86-25988624F3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Java Script</a:t>
            </a:r>
          </a:p>
        </p:txBody>
      </p:sp>
      <p:sp>
        <p:nvSpPr>
          <p:cNvPr id="99330" name="Content Placeholder 2">
            <a:extLst>
              <a:ext uri="{FF2B5EF4-FFF2-40B4-BE49-F238E27FC236}">
                <a16:creationId xmlns:a16="http://schemas.microsoft.com/office/drawing/2014/main" id="{D0B3DB6C-1453-FFC4-0F6F-36BDD0942B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/>
              <a:t>JavaScript has many pitfalls…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Prototype inheritance (No class)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new, this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Function scope (No block scope)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Global variables (No module system)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Hoisting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NaN, undefined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typeof null</a:t>
            </a:r>
          </a:p>
          <a:p>
            <a:pPr lvl="1">
              <a:lnSpc>
                <a:spcPct val="150000"/>
              </a:lnSpc>
            </a:pPr>
            <a:r>
              <a:rPr lang="en-US" altLang="en-US" sz="2000"/>
              <a:t> with, eval</a:t>
            </a:r>
          </a:p>
          <a:p>
            <a:r>
              <a:rPr lang="en-US" altLang="en-US" i="1">
                <a:solidFill>
                  <a:srgbClr val="FF0000"/>
                </a:solidFill>
              </a:rPr>
              <a:t>ES6 has Modern syntax fixing many earlier pitfalls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itle 1">
            <a:extLst>
              <a:ext uri="{FF2B5EF4-FFF2-40B4-BE49-F238E27FC236}">
                <a16:creationId xmlns:a16="http://schemas.microsoft.com/office/drawing/2014/main" id="{8ADD0B82-2B38-148C-E343-4948D7405F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Need For ES6</a:t>
            </a:r>
          </a:p>
        </p:txBody>
      </p:sp>
      <p:sp>
        <p:nvSpPr>
          <p:cNvPr id="100354" name="Content Placeholder 2">
            <a:extLst>
              <a:ext uri="{FF2B5EF4-FFF2-40B4-BE49-F238E27FC236}">
                <a16:creationId xmlns:a16="http://schemas.microsoft.com/office/drawing/2014/main" id="{D400DC45-73F0-6D50-BDD8-5923A44E77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JavaScript is everywhere!</a:t>
            </a:r>
          </a:p>
          <a:p>
            <a:endParaRPr lang="en-US" altLang="en-US"/>
          </a:p>
          <a:p>
            <a:r>
              <a:rPr lang="en-US" altLang="en-US"/>
              <a:t>Used as the development language everywhere </a:t>
            </a:r>
          </a:p>
          <a:p>
            <a:pPr lvl="1"/>
            <a:r>
              <a:rPr lang="en-US" altLang="en-US" sz="2000"/>
              <a:t>IoT devices </a:t>
            </a:r>
          </a:p>
          <a:p>
            <a:pPr lvl="1"/>
            <a:r>
              <a:rPr lang="en-US" altLang="en-US" sz="2000"/>
              <a:t>mobile apps </a:t>
            </a:r>
          </a:p>
          <a:p>
            <a:pPr lvl="1"/>
            <a:r>
              <a:rPr lang="en-US" altLang="en-US" sz="2000"/>
              <a:t>databases </a:t>
            </a:r>
          </a:p>
          <a:p>
            <a:pPr lvl="1"/>
            <a:r>
              <a:rPr lang="en-US" altLang="en-US" sz="2000"/>
              <a:t>front-end and backend web technologies. </a:t>
            </a:r>
          </a:p>
          <a:p>
            <a:endParaRPr lang="en-US" altLang="en-US"/>
          </a:p>
          <a:p>
            <a:r>
              <a:rPr lang="en-US" altLang="en-US"/>
              <a:t>JavaScript has profound effects on multiple different technologies. </a:t>
            </a:r>
          </a:p>
          <a:p>
            <a:endParaRPr lang="en-US" altLang="en-US"/>
          </a:p>
          <a:p>
            <a:r>
              <a:rPr lang="en-US" altLang="en-US"/>
              <a:t>JavaScript need to meet the expectations of modern web Application Development !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514347-A64D-0813-4D78-6702B8486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Modules &amp; Classes</a:t>
            </a:r>
          </a:p>
        </p:txBody>
      </p:sp>
      <p:sp>
        <p:nvSpPr>
          <p:cNvPr id="101378" name="Text Placeholder 4">
            <a:extLst>
              <a:ext uri="{FF2B5EF4-FFF2-40B4-BE49-F238E27FC236}">
                <a16:creationId xmlns:a16="http://schemas.microsoft.com/office/drawing/2014/main" id="{1EFFEB49-CAA2-DFFA-E125-41EF5BF4EE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Title 1">
            <a:extLst>
              <a:ext uri="{FF2B5EF4-FFF2-40B4-BE49-F238E27FC236}">
                <a16:creationId xmlns:a16="http://schemas.microsoft.com/office/drawing/2014/main" id="{6FA56107-0291-112E-20B8-BECDAE0D8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Module basics</a:t>
            </a:r>
            <a:br>
              <a:rPr lang="en-US" altLang="en-US" b="1"/>
            </a:br>
            <a:endParaRPr lang="en-US" altLang="en-US"/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71A46410-1052-83C8-4D86-D127B8293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b="1" dirty="0"/>
              <a:t>Module definition and consumption is now part of the language</a:t>
            </a:r>
          </a:p>
          <a:p>
            <a:pPr lvl="1">
              <a:defRPr/>
            </a:pPr>
            <a:r>
              <a:rPr lang="en-US" sz="2000" dirty="0"/>
              <a:t>Defined in a file containing JS code and read reads like a script.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>
                <a:solidFill>
                  <a:srgbClr val="FF0000"/>
                </a:solidFill>
              </a:rPr>
              <a:t>No</a:t>
            </a:r>
            <a:r>
              <a:rPr lang="en-US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need</a:t>
            </a:r>
            <a:r>
              <a:rPr lang="en-US" dirty="0"/>
              <a:t> to put everything in an </a:t>
            </a:r>
            <a:r>
              <a:rPr lang="en-US" b="1" dirty="0">
                <a:solidFill>
                  <a:srgbClr val="FF0000"/>
                </a:solidFill>
              </a:rPr>
              <a:t>IIFE or a callback</a:t>
            </a:r>
            <a:r>
              <a:rPr lang="en-US" dirty="0"/>
              <a:t>.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Everything declared inside a module is local to the module, by default. </a:t>
            </a:r>
          </a:p>
          <a:p>
            <a:pPr lvl="1">
              <a:defRPr/>
            </a:pPr>
            <a:r>
              <a:rPr lang="en-US" sz="2000" i="1" dirty="0"/>
              <a:t>Not</a:t>
            </a:r>
            <a:r>
              <a:rPr lang="en-US" sz="2000" dirty="0"/>
              <a:t> globally visible across all scripts and modules.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>
                <a:solidFill>
                  <a:srgbClr val="BC0411"/>
                </a:solidFill>
              </a:rPr>
              <a:t>Features of the module  can be made public by export</a:t>
            </a:r>
          </a:p>
          <a:p>
            <a:pPr lvl="1">
              <a:defRPr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Can export any top-level function, class, </a:t>
            </a:r>
            <a:r>
              <a:rPr lang="en-US" sz="2000" b="1" dirty="0" err="1">
                <a:solidFill>
                  <a:schemeClr val="accent6">
                    <a:lumMod val="50000"/>
                  </a:schemeClr>
                </a:solidFill>
              </a:rPr>
              <a:t>var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, let, or const.</a:t>
            </a:r>
          </a:p>
          <a:p>
            <a:pPr lvl="1">
              <a:defRPr/>
            </a:pPr>
            <a:endParaRPr lang="en-US" sz="2000" dirty="0"/>
          </a:p>
          <a:p>
            <a:pPr lvl="1">
              <a:defRPr/>
            </a:pPr>
            <a:r>
              <a:rPr lang="en-US" sz="2000" i="1" dirty="0"/>
              <a:t>can use  Object  ,Array , document and </a:t>
            </a:r>
            <a:r>
              <a:rPr lang="en-US" sz="2000" i="1" dirty="0" err="1"/>
              <a:t>XMLHttpRequest</a:t>
            </a:r>
            <a:r>
              <a:rPr lang="en-US" sz="2000" i="1" dirty="0"/>
              <a:t>.</a:t>
            </a:r>
            <a:endParaRPr lang="en-US" sz="2000" dirty="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Title 1">
            <a:extLst>
              <a:ext uri="{FF2B5EF4-FFF2-40B4-BE49-F238E27FC236}">
                <a16:creationId xmlns:a16="http://schemas.microsoft.com/office/drawing/2014/main" id="{B573B203-BD60-A772-A816-96ED6539BE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package.json</a:t>
            </a:r>
          </a:p>
        </p:txBody>
      </p:sp>
      <p:sp>
        <p:nvSpPr>
          <p:cNvPr id="106499" name="Content Placeholder 2">
            <a:extLst>
              <a:ext uri="{FF2B5EF4-FFF2-40B4-BE49-F238E27FC236}">
                <a16:creationId xmlns:a16="http://schemas.microsoft.com/office/drawing/2014/main" id="{8165DCD8-6C89-FB9B-6D61-1788858CBA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err="1">
                <a:solidFill>
                  <a:srgbClr val="292929"/>
                </a:solidFill>
              </a:rPr>
              <a:t>CommonJS</a:t>
            </a:r>
            <a:r>
              <a:rPr lang="en-US" altLang="en-US" dirty="0">
                <a:solidFill>
                  <a:srgbClr val="292929"/>
                </a:solidFill>
              </a:rPr>
              <a:t> is a module formatting system. </a:t>
            </a:r>
          </a:p>
          <a:p>
            <a:pPr lvl="1">
              <a:defRPr/>
            </a:pPr>
            <a:r>
              <a:rPr lang="en-US" altLang="en-US" sz="2000" dirty="0">
                <a:solidFill>
                  <a:srgbClr val="292929"/>
                </a:solidFill>
              </a:rPr>
              <a:t>Wraps each module in a function called ‘require’, and includes an object called ‘</a:t>
            </a:r>
            <a:r>
              <a:rPr lang="en-US" altLang="en-US" sz="2000" dirty="0" err="1">
                <a:solidFill>
                  <a:srgbClr val="292929"/>
                </a:solidFill>
              </a:rPr>
              <a:t>module.exports</a:t>
            </a:r>
            <a:r>
              <a:rPr lang="en-US" altLang="en-US" sz="2000" dirty="0">
                <a:solidFill>
                  <a:srgbClr val="292929"/>
                </a:solidFill>
              </a:rPr>
              <a:t>’</a:t>
            </a:r>
          </a:p>
          <a:p>
            <a:pPr>
              <a:defRPr/>
            </a:pPr>
            <a:endParaRPr lang="en-US" altLang="en-US" dirty="0"/>
          </a:p>
          <a:p>
            <a:pPr marL="457200" lvl="1" indent="0">
              <a:buFontTx/>
              <a:buNone/>
              <a:defRPr/>
            </a:pPr>
            <a:r>
              <a:rPr lang="en-US" altLang="en-US" sz="2000" b="1" dirty="0" err="1"/>
              <a:t>package.json</a:t>
            </a:r>
            <a:endParaRPr lang="en-US" altLang="en-US" sz="2000" b="1" dirty="0"/>
          </a:p>
          <a:p>
            <a:pPr marL="457200" lvl="1" indent="0">
              <a:buFontTx/>
              <a:buNone/>
              <a:defRPr/>
            </a:pPr>
            <a:r>
              <a:rPr lang="en-IN" altLang="en-US" sz="2000" dirty="0"/>
              <a:t>{</a:t>
            </a:r>
          </a:p>
          <a:p>
            <a:pPr marL="457200" lvl="1" indent="0">
              <a:buFontTx/>
              <a:buNone/>
              <a:defRPr/>
            </a:pPr>
            <a:r>
              <a:rPr lang="en-IN" altLang="en-US" sz="2000" dirty="0"/>
              <a:t>    "type": "module"</a:t>
            </a:r>
          </a:p>
          <a:p>
            <a:pPr marL="457200" lvl="1" indent="0">
              <a:buFontTx/>
              <a:buNone/>
              <a:defRPr/>
            </a:pPr>
            <a:r>
              <a:rPr lang="en-IN" altLang="en-US" sz="2000" dirty="0"/>
              <a:t>}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r>
              <a:rPr lang="en-US" altLang="en-US" dirty="0"/>
              <a:t>Setting type to "module", allows a package to specify all .</a:t>
            </a:r>
            <a:r>
              <a:rPr lang="en-US" altLang="en-US" dirty="0" err="1"/>
              <a:t>js</a:t>
            </a:r>
            <a:r>
              <a:rPr lang="en-US" altLang="en-US" dirty="0"/>
              <a:t> files as ES modules. </a:t>
            </a:r>
          </a:p>
          <a:p>
            <a:pPr>
              <a:defRPr/>
            </a:pPr>
            <a:endParaRPr lang="en-US" altLang="en-US" dirty="0"/>
          </a:p>
          <a:p>
            <a:pPr>
              <a:defRPr/>
            </a:pPr>
            <a:endParaRPr lang="en-US" altLang="en-US" dirty="0">
              <a:solidFill>
                <a:srgbClr val="292929"/>
              </a:solidFill>
              <a:latin typeface="charter"/>
            </a:endParaRPr>
          </a:p>
          <a:p>
            <a:pPr>
              <a:defRPr/>
            </a:pPr>
            <a:endParaRPr lang="en-I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25E487F7-4C43-3223-6D09-8F3C373B2E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229600" cy="381000"/>
          </a:xfrm>
        </p:spPr>
        <p:txBody>
          <a:bodyPr/>
          <a:lstStyle/>
          <a:p>
            <a:r>
              <a:rPr lang="en-US" altLang="en-US"/>
              <a:t>Web page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A7E22108-A3E3-ADD7-5923-D4A599FF57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endParaRPr lang="en-US" altLang="en-US" i="1"/>
          </a:p>
          <a:p>
            <a:endParaRPr lang="en-US" altLang="en-US"/>
          </a:p>
        </p:txBody>
      </p:sp>
      <p:pic>
        <p:nvPicPr>
          <p:cNvPr id="22531" name="Picture 2">
            <a:extLst>
              <a:ext uri="{FF2B5EF4-FFF2-40B4-BE49-F238E27FC236}">
                <a16:creationId xmlns:a16="http://schemas.microsoft.com/office/drawing/2014/main" id="{538936AF-BE7B-E4B0-E5C2-BA999F09B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838200"/>
            <a:ext cx="8001000" cy="5221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Title 1">
            <a:extLst>
              <a:ext uri="{FF2B5EF4-FFF2-40B4-BE49-F238E27FC236}">
                <a16:creationId xmlns:a16="http://schemas.microsoft.com/office/drawing/2014/main" id="{0AC3632A-8790-FE0E-174E-434C345D4E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Modules </a:t>
            </a:r>
          </a:p>
        </p:txBody>
      </p:sp>
      <p:sp>
        <p:nvSpPr>
          <p:cNvPr id="115715" name="Content Placeholder 2">
            <a:extLst>
              <a:ext uri="{FF2B5EF4-FFF2-40B4-BE49-F238E27FC236}">
                <a16:creationId xmlns:a16="http://schemas.microsoft.com/office/drawing/2014/main" id="{105FCBFF-EDB2-B9BD-6B65-5388755923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990600"/>
            <a:ext cx="8229600" cy="5059363"/>
          </a:xfrm>
        </p:spPr>
        <p:txBody>
          <a:bodyPr/>
          <a:lstStyle/>
          <a:p>
            <a:pPr>
              <a:defRPr/>
            </a:pPr>
            <a:r>
              <a:rPr lang="en-US" altLang="en-US" sz="1800" b="1" dirty="0"/>
              <a:t>calculate.js</a:t>
            </a:r>
          </a:p>
          <a:p>
            <a:pPr>
              <a:defRPr/>
            </a:pPr>
            <a:endParaRPr lang="en-US" altLang="en-US" sz="1800" dirty="0"/>
          </a:p>
          <a:p>
            <a:pPr lvl="1">
              <a:buFontTx/>
              <a:buNone/>
              <a:defRPr/>
            </a:pPr>
            <a:r>
              <a:rPr lang="en-US" altLang="en-US" sz="1800" dirty="0"/>
              <a:t>function </a:t>
            </a:r>
            <a:r>
              <a:rPr lang="en-US" altLang="en-US" sz="1800" dirty="0">
                <a:solidFill>
                  <a:srgbClr val="FF0000"/>
                </a:solidFill>
              </a:rPr>
              <a:t>calculate(amt</a:t>
            </a:r>
            <a:r>
              <a:rPr lang="en-US" altLang="en-US" sz="1800" dirty="0"/>
              <a:t>) {</a:t>
            </a:r>
          </a:p>
          <a:p>
            <a:pPr lvl="1">
              <a:buFontTx/>
              <a:buNone/>
              <a:defRPr/>
            </a:pPr>
            <a:br>
              <a:rPr lang="en-US" altLang="en-US" sz="1800" dirty="0"/>
            </a:br>
            <a:r>
              <a:rPr lang="en-US" altLang="en-US" sz="1800" dirty="0"/>
              <a:t>return amt * 65;</a:t>
            </a:r>
          </a:p>
          <a:p>
            <a:pPr lvl="1">
              <a:buFontTx/>
              <a:buNone/>
              <a:defRPr/>
            </a:pPr>
            <a:r>
              <a:rPr lang="en-US" altLang="en-US" sz="1800" dirty="0"/>
              <a:t>}</a:t>
            </a:r>
          </a:p>
          <a:p>
            <a:pPr marL="457200" lvl="1" indent="0">
              <a:buFontTx/>
              <a:buNone/>
              <a:defRPr/>
            </a:pPr>
            <a:r>
              <a:rPr lang="en-IN" sz="2000" dirty="0"/>
              <a:t>export default  calculate ;</a:t>
            </a:r>
          </a:p>
          <a:p>
            <a:pPr>
              <a:defRPr/>
            </a:pPr>
            <a:endParaRPr lang="en-US" altLang="en-US" sz="1800" dirty="0"/>
          </a:p>
          <a:p>
            <a:pPr>
              <a:defRPr/>
            </a:pPr>
            <a:r>
              <a:rPr lang="en-US" altLang="en-US" sz="1800" b="1" dirty="0"/>
              <a:t>useCalculate.js</a:t>
            </a:r>
          </a:p>
          <a:p>
            <a:pPr>
              <a:defRPr/>
            </a:pPr>
            <a:endParaRPr lang="en-US" altLang="en-US" sz="1800" dirty="0"/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>
                <a:latin typeface="+mj-lt"/>
              </a:rPr>
              <a:t>import calculate from './Module.js'</a:t>
            </a:r>
          </a:p>
          <a:p>
            <a:pPr marL="457200" lvl="1" indent="0">
              <a:lnSpc>
                <a:spcPct val="150000"/>
              </a:lnSpc>
              <a:buFontTx/>
              <a:buNone/>
              <a:defRPr/>
            </a:pPr>
            <a:r>
              <a:rPr lang="en-IN" sz="2000" dirty="0">
                <a:latin typeface="+mj-lt"/>
              </a:rPr>
              <a:t>console.log(calculate(40));</a:t>
            </a:r>
          </a:p>
          <a:p>
            <a:pPr>
              <a:defRPr/>
            </a:pPr>
            <a:endParaRPr lang="en-US" altLang="en-US" sz="2800" dirty="0">
              <a:latin typeface="+mj-lt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itle 1">
            <a:extLst>
              <a:ext uri="{FF2B5EF4-FFF2-40B4-BE49-F238E27FC236}">
                <a16:creationId xmlns:a16="http://schemas.microsoft.com/office/drawing/2014/main" id="{72465895-A224-E42F-43F5-4728205E8B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br>
              <a:rPr lang="en-US" altLang="en-US" b="1"/>
            </a:br>
            <a:r>
              <a:rPr lang="en-US" altLang="en-US" b="1"/>
              <a:t>CLASSES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545BF41F-3DF2-FF47-62E8-7523390B5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600" dirty="0"/>
              <a:t>A simpler and clearer syntax to create objects and deal with inheritance.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Declared with  </a:t>
            </a:r>
            <a:r>
              <a:rPr lang="en-US" sz="1600" b="1" dirty="0">
                <a:solidFill>
                  <a:srgbClr val="FF0000"/>
                </a:solidFill>
              </a:rPr>
              <a:t>class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 keyword and  the name of the class </a:t>
            </a:r>
          </a:p>
          <a:p>
            <a:pPr>
              <a:defRPr/>
            </a:pP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en-US" dirty="0"/>
              <a:t>Constructor</a:t>
            </a:r>
          </a:p>
          <a:p>
            <a:pPr>
              <a:lnSpc>
                <a:spcPct val="150000"/>
              </a:lnSpc>
              <a:defRPr/>
            </a:pPr>
            <a:r>
              <a:rPr lang="en-US" altLang="en-US" sz="1800" dirty="0"/>
              <a:t>A special function to initialize an object created with a class. </a:t>
            </a:r>
          </a:p>
          <a:p>
            <a:pPr>
              <a:lnSpc>
                <a:spcPct val="150000"/>
              </a:lnSpc>
              <a:defRPr/>
            </a:pPr>
            <a:endParaRPr lang="en-US" altLang="en-US" sz="18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en-US" sz="1800" b="1" dirty="0">
                <a:solidFill>
                  <a:srgbClr val="C00000"/>
                </a:solidFill>
              </a:rPr>
              <a:t>There can only be one</a:t>
            </a:r>
            <a:r>
              <a:rPr lang="en-US" altLang="en-US" sz="1800" dirty="0"/>
              <a:t> method with the name "constructor”</a:t>
            </a:r>
          </a:p>
          <a:p>
            <a:pPr lvl="1">
              <a:lnSpc>
                <a:spcPct val="150000"/>
              </a:lnSpc>
              <a:defRPr/>
            </a:pPr>
            <a:r>
              <a:rPr lang="en-US" altLang="en-US" sz="1800" dirty="0" err="1"/>
              <a:t>SyntaxError</a:t>
            </a:r>
            <a:r>
              <a:rPr lang="en-US" altLang="en-US" sz="1800" dirty="0"/>
              <a:t> will be thrown </a:t>
            </a:r>
          </a:p>
          <a:p>
            <a:pPr>
              <a:lnSpc>
                <a:spcPct val="150000"/>
              </a:lnSpc>
              <a:defRPr/>
            </a:pPr>
            <a:endParaRPr lang="en-US" altLang="en-US" sz="1800" dirty="0"/>
          </a:p>
          <a:p>
            <a:pPr>
              <a:lnSpc>
                <a:spcPct val="150000"/>
              </a:lnSpc>
              <a:defRPr/>
            </a:pPr>
            <a:r>
              <a:rPr lang="en-US" altLang="en-US" sz="1800" dirty="0"/>
              <a:t>Can use the super keyword to call the parent Class constructor</a:t>
            </a:r>
          </a:p>
          <a:p>
            <a:pPr lvl="1">
              <a:defRPr/>
            </a:pPr>
            <a:endParaRPr lang="en-US" altLang="en-US" sz="1800" dirty="0"/>
          </a:p>
          <a:p>
            <a:pPr>
              <a:defRPr/>
            </a:pP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  <a:p>
            <a:pPr>
              <a:defRPr/>
            </a:pPr>
            <a:endParaRPr lang="en-US" sz="1600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>
            <a:extLst>
              <a:ext uri="{FF2B5EF4-FFF2-40B4-BE49-F238E27FC236}">
                <a16:creationId xmlns:a16="http://schemas.microsoft.com/office/drawing/2014/main" id="{DC6E2A7D-BD70-4397-4466-DC9B6D1B2E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8229600" cy="457200"/>
          </a:xfrm>
        </p:spPr>
        <p:txBody>
          <a:bodyPr/>
          <a:lstStyle/>
          <a:p>
            <a:r>
              <a:rPr lang="en-US" altLang="en-US"/>
              <a:t>Defining Classes and Functions</a:t>
            </a:r>
          </a:p>
        </p:txBody>
      </p:sp>
      <p:sp>
        <p:nvSpPr>
          <p:cNvPr id="106498" name="Content Placeholder 2">
            <a:extLst>
              <a:ext uri="{FF2B5EF4-FFF2-40B4-BE49-F238E27FC236}">
                <a16:creationId xmlns:a16="http://schemas.microsoft.com/office/drawing/2014/main" id="{AF117F7A-46DA-5286-E98B-373869FEFD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lvl="1">
              <a:buFontTx/>
              <a:buNone/>
            </a:pPr>
            <a:r>
              <a:rPr lang="en-US" altLang="en-US" sz="2000"/>
              <a:t>class Product {</a:t>
            </a:r>
          </a:p>
          <a:p>
            <a:pPr lvl="1">
              <a:buFontTx/>
              <a:buNone/>
            </a:pPr>
            <a:br>
              <a:rPr lang="en-US" altLang="en-US" sz="2000"/>
            </a:br>
            <a:r>
              <a:rPr lang="en-US" altLang="en-US" sz="2000"/>
              <a:t>constructor(productId, productName, imageRef, rating) {</a:t>
            </a:r>
          </a:p>
          <a:p>
            <a:pPr lvl="2">
              <a:buFontTx/>
              <a:buNone/>
            </a:pPr>
            <a:r>
              <a:rPr lang="en-US" altLang="en-US" sz="2000"/>
              <a:t>  	this.productId = productId;</a:t>
            </a:r>
          </a:p>
          <a:p>
            <a:pPr lvl="2">
              <a:buFontTx/>
              <a:buNone/>
            </a:pPr>
            <a:r>
              <a:rPr lang="en-US" altLang="en-US" sz="2000"/>
              <a:t>	this.productName = productName;</a:t>
            </a:r>
          </a:p>
          <a:p>
            <a:pPr lvl="2">
              <a:buFontTx/>
              <a:buNone/>
            </a:pPr>
            <a:r>
              <a:rPr lang="en-US" altLang="en-US" sz="2000"/>
              <a:t>	this.imageRef = imageRef;</a:t>
            </a:r>
          </a:p>
          <a:p>
            <a:pPr lvl="2">
              <a:buFontTx/>
              <a:buNone/>
            </a:pPr>
            <a:r>
              <a:rPr lang="en-US" altLang="en-US" sz="2000"/>
              <a:t>	this.rating = rating;</a:t>
            </a:r>
          </a:p>
          <a:p>
            <a:pPr lvl="2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r>
              <a:rPr lang="en-US" altLang="en-US" sz="2000"/>
              <a:t>toString() {</a:t>
            </a:r>
          </a:p>
          <a:p>
            <a:pPr lvl="1">
              <a:buFontTx/>
              <a:buNone/>
            </a:pPr>
            <a:r>
              <a:rPr lang="en-US" altLang="en-US" sz="2000"/>
              <a:t>	return `${this.productName} </a:t>
            </a:r>
          </a:p>
          <a:p>
            <a:pPr lvl="1">
              <a:buFontTx/>
              <a:buNone/>
            </a:pPr>
            <a:r>
              <a:rPr lang="en-US" altLang="en-US" sz="2000"/>
              <a:t>	${this.rating}`;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pPr lvl="1">
              <a:buFontTx/>
              <a:buNone/>
            </a:pPr>
            <a:r>
              <a:rPr lang="en-US" altLang="en-US" sz="2000"/>
              <a:t>}</a:t>
            </a:r>
          </a:p>
          <a:p>
            <a:r>
              <a:rPr lang="en-IN" altLang="en-US">
                <a:solidFill>
                  <a:srgbClr val="D4D4D4"/>
                </a:solidFill>
                <a:latin typeface="Consolas" panose="020B0609020204030204" pitchFamily="49" charset="0"/>
              </a:rPr>
              <a:t>   </a:t>
            </a:r>
            <a:r>
              <a:rPr lang="en-IN" altLang="en-US"/>
              <a:t> </a:t>
            </a:r>
            <a:r>
              <a:rPr lang="en-IN" altLang="en-US" b="1"/>
              <a:t>export default Product;</a:t>
            </a:r>
          </a:p>
          <a:p>
            <a:pPr lvl="2">
              <a:buFontTx/>
              <a:buNone/>
            </a:pPr>
            <a:endParaRPr lang="en-US" altLang="en-US" sz="1000"/>
          </a:p>
          <a:p>
            <a:pPr lvl="1">
              <a:buFontTx/>
              <a:buNone/>
            </a:pPr>
            <a:endParaRPr lang="en-US" altLang="en-US" sz="140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id="{53FFEB84-8B36-6EF2-CED6-74B9CC3406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the Module</a:t>
            </a:r>
          </a:p>
        </p:txBody>
      </p:sp>
      <p:sp>
        <p:nvSpPr>
          <p:cNvPr id="107522" name="Content Placeholder 2">
            <a:extLst>
              <a:ext uri="{FF2B5EF4-FFF2-40B4-BE49-F238E27FC236}">
                <a16:creationId xmlns:a16="http://schemas.microsoft.com/office/drawing/2014/main" id="{5B7942D9-5E35-DADD-BF7C-EE52F7772A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00050" lvl="1" indent="0">
              <a:buFontTx/>
              <a:buNone/>
            </a:pPr>
            <a:r>
              <a:rPr lang="en-IN" altLang="en-US" sz="2000"/>
              <a:t>import Product from './Module.js'</a:t>
            </a:r>
          </a:p>
          <a:p>
            <a:pPr marL="400050" lvl="1" indent="0">
              <a:buFontTx/>
              <a:buNone/>
            </a:pPr>
            <a:br>
              <a:rPr lang="en-IN" altLang="en-US" sz="2000"/>
            </a:br>
            <a:r>
              <a:rPr lang="en-IN" altLang="en-US" sz="2000"/>
              <a:t>function printProduct(product) {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    console.log(product.toString());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    }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    const tv = new Product(101, "Sony Tv", 'images/sony.jpg', 4.2);</a:t>
            </a:r>
          </a:p>
          <a:p>
            <a:pPr marL="400050" lvl="1" indent="0">
              <a:buFontTx/>
              <a:buNone/>
            </a:pPr>
            <a:r>
              <a:rPr lang="en-IN" altLang="en-US" sz="2000"/>
              <a:t>    printProduct(tv);</a:t>
            </a:r>
          </a:p>
          <a:p>
            <a:pPr marL="0" indent="0">
              <a:buFontTx/>
              <a:buNone/>
            </a:pPr>
            <a:r>
              <a:rPr lang="en-IN" altLang="en-US"/>
              <a:t>    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9FF28A-5607-7171-7E24-4AA3DB11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Block Scoping </a:t>
            </a:r>
            <a:br>
              <a:rPr lang="en-US" dirty="0"/>
            </a:br>
            <a:endParaRPr lang="en-US" dirty="0"/>
          </a:p>
        </p:txBody>
      </p:sp>
      <p:sp>
        <p:nvSpPr>
          <p:cNvPr id="108546" name="Text Placeholder 4">
            <a:extLst>
              <a:ext uri="{FF2B5EF4-FFF2-40B4-BE49-F238E27FC236}">
                <a16:creationId xmlns:a16="http://schemas.microsoft.com/office/drawing/2014/main" id="{EF475E36-33C8-02FE-7999-7932A34A8C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Title 1">
            <a:extLst>
              <a:ext uri="{FF2B5EF4-FFF2-40B4-BE49-F238E27FC236}">
                <a16:creationId xmlns:a16="http://schemas.microsoft.com/office/drawing/2014/main" id="{3DF008AB-C9A3-FC76-017A-01A7F5F052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8013" cy="457200"/>
          </a:xfrm>
        </p:spPr>
        <p:txBody>
          <a:bodyPr/>
          <a:lstStyle/>
          <a:p>
            <a:r>
              <a:rPr lang="en-US" altLang="en-US"/>
              <a:t>Scoping</a:t>
            </a:r>
          </a:p>
        </p:txBody>
      </p:sp>
      <p:sp>
        <p:nvSpPr>
          <p:cNvPr id="109570" name="Content Placeholder 2">
            <a:extLst>
              <a:ext uri="{FF2B5EF4-FFF2-40B4-BE49-F238E27FC236}">
                <a16:creationId xmlns:a16="http://schemas.microsoft.com/office/drawing/2014/main" id="{26E3549F-3C71-3F2C-86CB-8E85C431C1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8013" cy="5286375"/>
          </a:xfrm>
        </p:spPr>
        <p:txBody>
          <a:bodyPr/>
          <a:lstStyle/>
          <a:p>
            <a:r>
              <a:rPr lang="en-US" altLang="en-US" sz="2400" b="1" u="sng">
                <a:solidFill>
                  <a:srgbClr val="FF0000"/>
                </a:solidFill>
              </a:rPr>
              <a:t>var </a:t>
            </a:r>
            <a:r>
              <a:rPr lang="en-US" altLang="en-US" u="sng"/>
              <a:t>declarations in JS</a:t>
            </a:r>
          </a:p>
          <a:p>
            <a:pPr lvl="1"/>
            <a:r>
              <a:rPr lang="en-US" altLang="en-US" sz="2000"/>
              <a:t>Difficult to immediately discern which are scoped locally vs. globally. </a:t>
            </a:r>
          </a:p>
          <a:p>
            <a:pPr lvl="1"/>
            <a:endParaRPr lang="en-US" altLang="en-US" sz="2000"/>
          </a:p>
          <a:p>
            <a:pPr lvl="1"/>
            <a:r>
              <a:rPr lang="en-US" altLang="en-US" sz="2000"/>
              <a:t>Confusion with the working of Hoisting</a:t>
            </a:r>
          </a:p>
          <a:p>
            <a:endParaRPr lang="en-US" altLang="en-US"/>
          </a:p>
          <a:p>
            <a:r>
              <a:rPr lang="en-US" altLang="en-US"/>
              <a:t>May end up creating variables on the global Object</a:t>
            </a:r>
          </a:p>
          <a:p>
            <a:endParaRPr lang="en-US" altLang="en-US"/>
          </a:p>
          <a:p>
            <a:r>
              <a:rPr lang="en-US" altLang="en-US"/>
              <a:t>Can cause problems for enterprise level applications </a:t>
            </a:r>
          </a:p>
          <a:p>
            <a:endParaRPr lang="en-US" altLang="en-US"/>
          </a:p>
          <a:p>
            <a:r>
              <a:rPr lang="en-US" altLang="en-US"/>
              <a:t>Confusing workaround patterns</a:t>
            </a:r>
          </a:p>
          <a:p>
            <a:pPr lvl="1"/>
            <a:r>
              <a:rPr lang="en-US" altLang="en-US" sz="2000"/>
              <a:t>IIFE.-workaround to the lack of block scope. 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Title 1">
            <a:extLst>
              <a:ext uri="{FF2B5EF4-FFF2-40B4-BE49-F238E27FC236}">
                <a16:creationId xmlns:a16="http://schemas.microsoft.com/office/drawing/2014/main" id="{10BC3664-B273-9CA5-21B5-66BF3F4B30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let</a:t>
            </a:r>
            <a:br>
              <a:rPr lang="en-US" altLang="en-US"/>
            </a:br>
            <a:endParaRPr lang="en-US" altLang="en-US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3B282CEF-6FD1-E44B-1719-E76C9D44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8013" cy="5562600"/>
          </a:xfrm>
        </p:spPr>
        <p:txBody>
          <a:bodyPr/>
          <a:lstStyle/>
          <a:p>
            <a:pPr>
              <a:defRPr/>
            </a:pPr>
            <a:r>
              <a:rPr lang="en-US" sz="1800" dirty="0"/>
              <a:t>Allows to scope variables at the block level (the nearest curly brackets). </a:t>
            </a:r>
          </a:p>
          <a:p>
            <a:pPr marL="457200" lvl="1" indent="0">
              <a:buFont typeface="Times New Roman" panose="02020603050405020304" pitchFamily="18" charset="0"/>
              <a:buNone/>
              <a:defRPr/>
            </a:pPr>
            <a:endParaRPr lang="en-US" sz="1800" b="1" dirty="0"/>
          </a:p>
          <a:p>
            <a:pPr lvl="1">
              <a:buFontTx/>
              <a:buNone/>
              <a:defRPr/>
            </a:pPr>
            <a:r>
              <a:rPr lang="en-US" sz="1800" dirty="0"/>
              <a:t>function </a:t>
            </a:r>
            <a:r>
              <a:rPr lang="en-US" sz="1800" dirty="0" err="1"/>
              <a:t>gradeRating</a:t>
            </a:r>
            <a:r>
              <a:rPr lang="en-US" sz="1800" dirty="0"/>
              <a:t>(product){</a:t>
            </a:r>
          </a:p>
          <a:p>
            <a:pPr lvl="1">
              <a:buFontTx/>
              <a:buNone/>
              <a:defRPr/>
            </a:pPr>
            <a:br>
              <a:rPr lang="en-US" sz="1800" dirty="0"/>
            </a:br>
            <a:r>
              <a:rPr lang="en-US" sz="1800" dirty="0" err="1"/>
              <a:t>var</a:t>
            </a:r>
            <a:r>
              <a:rPr lang="en-US" sz="1800" dirty="0"/>
              <a:t> grade ="Excellent"</a:t>
            </a:r>
          </a:p>
          <a:p>
            <a:pPr lvl="1">
              <a:buFontTx/>
              <a:buNone/>
              <a:defRPr/>
            </a:pPr>
            <a:br>
              <a:rPr lang="en-US" sz="1800" dirty="0"/>
            </a:br>
            <a:r>
              <a:rPr lang="en-US" sz="1800" dirty="0"/>
              <a:t>if(</a:t>
            </a:r>
            <a:r>
              <a:rPr lang="en-US" sz="1800" dirty="0" err="1"/>
              <a:t>product.rating</a:t>
            </a:r>
            <a:r>
              <a:rPr lang="en-US" sz="1800" dirty="0"/>
              <a:t> &gt;3 &amp;&amp; </a:t>
            </a:r>
            <a:r>
              <a:rPr lang="en-US" sz="1800" dirty="0" err="1"/>
              <a:t>product.rating</a:t>
            </a:r>
            <a:r>
              <a:rPr lang="en-US" sz="1800" dirty="0"/>
              <a:t> &lt;=4){</a:t>
            </a:r>
          </a:p>
          <a:p>
            <a:pPr lvl="1">
              <a:buFontTx/>
              <a:buNone/>
              <a:defRPr/>
            </a:pPr>
            <a:r>
              <a:rPr lang="en-US" sz="1800" dirty="0"/>
              <a:t>		let grade ="Average";</a:t>
            </a:r>
          </a:p>
          <a:p>
            <a:pPr lvl="1">
              <a:buFontTx/>
              <a:buNone/>
              <a:defRPr/>
            </a:pPr>
            <a:r>
              <a:rPr lang="en-US" sz="1800" dirty="0"/>
              <a:t>		console.log(grade)</a:t>
            </a:r>
          </a:p>
          <a:p>
            <a:pPr lvl="1">
              <a:buFontTx/>
              <a:buNone/>
              <a:defRPr/>
            </a:pPr>
            <a:r>
              <a:rPr lang="en-US" sz="1800" dirty="0"/>
              <a:t>	}</a:t>
            </a:r>
          </a:p>
          <a:p>
            <a:pPr lvl="1">
              <a:buFontTx/>
              <a:buNone/>
              <a:defRPr/>
            </a:pPr>
            <a:endParaRPr lang="en-US" sz="1800" dirty="0"/>
          </a:p>
          <a:p>
            <a:pPr lvl="1">
              <a:buFontTx/>
              <a:buNone/>
              <a:defRPr/>
            </a:pPr>
            <a:r>
              <a:rPr lang="en-US" sz="1800" dirty="0"/>
              <a:t>	console.log(grade)</a:t>
            </a:r>
          </a:p>
          <a:p>
            <a:pPr lvl="1">
              <a:buFontTx/>
              <a:buNone/>
              <a:defRPr/>
            </a:pPr>
            <a:r>
              <a:rPr lang="en-US" sz="1800" dirty="0"/>
              <a:t>}</a:t>
            </a:r>
          </a:p>
          <a:p>
            <a:pPr lvl="1">
              <a:defRPr/>
            </a:pPr>
            <a:r>
              <a:rPr lang="en-US" sz="1800" b="1" dirty="0"/>
              <a:t>const </a:t>
            </a:r>
            <a:r>
              <a:rPr lang="en-US" sz="1800" b="1" dirty="0" err="1"/>
              <a:t>tv</a:t>
            </a:r>
            <a:r>
              <a:rPr lang="en-US" sz="1800" b="1" dirty="0"/>
              <a:t> = new Product(101, "Sony </a:t>
            </a:r>
            <a:r>
              <a:rPr lang="en-US" sz="1800" b="1" dirty="0" err="1"/>
              <a:t>Tv</a:t>
            </a:r>
            <a:r>
              <a:rPr lang="en-US" sz="1800" b="1" dirty="0"/>
              <a:t>", 'images/sony.jpg', 4.2);</a:t>
            </a:r>
          </a:p>
          <a:p>
            <a:pPr lvl="1">
              <a:defRPr/>
            </a:pPr>
            <a:r>
              <a:rPr lang="en-US" sz="1800" b="1" dirty="0"/>
              <a:t>Output : =&gt;// Excellent</a:t>
            </a:r>
            <a:br>
              <a:rPr lang="en-US" sz="1800" b="1" dirty="0"/>
            </a:br>
            <a:endParaRPr lang="en-US" sz="1800" b="1" dirty="0"/>
          </a:p>
          <a:p>
            <a:pPr lvl="1">
              <a:buFontTx/>
              <a:buNone/>
              <a:defRPr/>
            </a:pPr>
            <a:endParaRPr lang="en-US" sz="1800" dirty="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Title 1">
            <a:extLst>
              <a:ext uri="{FF2B5EF4-FFF2-40B4-BE49-F238E27FC236}">
                <a16:creationId xmlns:a16="http://schemas.microsoft.com/office/drawing/2014/main" id="{36B9F2A0-0FDB-CC59-0690-F71916BA36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 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F362C5B0-FF76-4BCC-352D-5427BBA59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800" dirty="0"/>
              <a:t>Each iteration creates its own block scope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endParaRPr lang="en-US" sz="2400" b="1" dirty="0">
              <a:solidFill>
                <a:srgbClr val="FF0000"/>
              </a:solidFill>
            </a:endParaRP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b="1" dirty="0">
                <a:solidFill>
                  <a:srgbClr val="FF0000"/>
                </a:solidFill>
              </a:rPr>
              <a:t>for( </a:t>
            </a:r>
            <a:r>
              <a:rPr lang="en-US" sz="18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let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i</a:t>
            </a:r>
            <a:r>
              <a:rPr lang="en-US" sz="2400" b="1" dirty="0">
                <a:solidFill>
                  <a:srgbClr val="FF0000"/>
                </a:solidFill>
              </a:rPr>
              <a:t>=0;i&lt;=10;i++)  {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b="1" dirty="0">
                <a:solidFill>
                  <a:srgbClr val="FF0000"/>
                </a:solidFill>
              </a:rPr>
              <a:t>	console.log(</a:t>
            </a:r>
            <a:r>
              <a:rPr lang="en-US" sz="2400" b="1" dirty="0" err="1">
                <a:solidFill>
                  <a:srgbClr val="FF0000"/>
                </a:solidFill>
              </a:rPr>
              <a:t>i</a:t>
            </a:r>
            <a:r>
              <a:rPr lang="en-US" sz="2400" b="1" dirty="0">
                <a:solidFill>
                  <a:srgbClr val="FF0000"/>
                </a:solidFill>
              </a:rPr>
              <a:t>);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b="1" dirty="0">
                <a:solidFill>
                  <a:srgbClr val="FF0000"/>
                </a:solidFill>
              </a:rPr>
              <a:t>}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b="1" dirty="0">
                <a:solidFill>
                  <a:srgbClr val="FF0000"/>
                </a:solidFill>
              </a:rPr>
              <a:t>console.log('Out Side for </a:t>
            </a:r>
            <a:r>
              <a:rPr lang="en-US" sz="2400" b="1" dirty="0" err="1">
                <a:solidFill>
                  <a:srgbClr val="FF0000"/>
                </a:solidFill>
              </a:rPr>
              <a:t>loop'+i</a:t>
            </a:r>
            <a:r>
              <a:rPr lang="en-US" sz="2400" b="1" dirty="0">
                <a:solidFill>
                  <a:srgbClr val="FF0000"/>
                </a:solidFill>
              </a:rPr>
              <a:t>);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endParaRPr lang="en-US" sz="2400" dirty="0">
              <a:solidFill>
                <a:srgbClr val="C00000"/>
              </a:solidFill>
            </a:endParaRP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dirty="0">
                <a:solidFill>
                  <a:srgbClr val="C00000"/>
                </a:solidFill>
              </a:rPr>
              <a:t>for(</a:t>
            </a:r>
            <a:r>
              <a:rPr lang="en-US" sz="18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var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 err="1">
                <a:solidFill>
                  <a:srgbClr val="C00000"/>
                </a:solidFill>
              </a:rPr>
              <a:t>i</a:t>
            </a:r>
            <a:r>
              <a:rPr lang="en-US" sz="2400" dirty="0">
                <a:solidFill>
                  <a:srgbClr val="C00000"/>
                </a:solidFill>
              </a:rPr>
              <a:t>=0;i&lt;=10;i++)  {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dirty="0">
                <a:solidFill>
                  <a:srgbClr val="C00000"/>
                </a:solidFill>
              </a:rPr>
              <a:t>	console.log(</a:t>
            </a:r>
            <a:r>
              <a:rPr lang="en-US" sz="2400" dirty="0" err="1">
                <a:solidFill>
                  <a:srgbClr val="C00000"/>
                </a:solidFill>
              </a:rPr>
              <a:t>i</a:t>
            </a:r>
            <a:r>
              <a:rPr lang="en-US" sz="2400" dirty="0">
                <a:solidFill>
                  <a:srgbClr val="C00000"/>
                </a:solidFill>
              </a:rPr>
              <a:t>);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dirty="0">
                <a:solidFill>
                  <a:srgbClr val="C00000"/>
                </a:solidFill>
              </a:rPr>
              <a:t>}</a:t>
            </a:r>
          </a:p>
          <a:p>
            <a:pPr lvl="1">
              <a:buFont typeface="Times New Roman" panose="02020603050405020304" pitchFamily="18" charset="0"/>
              <a:buNone/>
              <a:defRPr/>
            </a:pPr>
            <a:r>
              <a:rPr lang="en-US" sz="2400" dirty="0">
                <a:solidFill>
                  <a:srgbClr val="C00000"/>
                </a:solidFill>
              </a:rPr>
              <a:t>console.log('Out Side for </a:t>
            </a:r>
            <a:r>
              <a:rPr lang="en-US" sz="2400" dirty="0" err="1">
                <a:solidFill>
                  <a:srgbClr val="C00000"/>
                </a:solidFill>
              </a:rPr>
              <a:t>loop'+i</a:t>
            </a:r>
            <a:r>
              <a:rPr lang="en-US" sz="2400" dirty="0">
                <a:solidFill>
                  <a:srgbClr val="C00000"/>
                </a:solidFill>
              </a:rPr>
              <a:t>);</a:t>
            </a:r>
          </a:p>
          <a:p>
            <a:pPr>
              <a:defRPr/>
            </a:pPr>
            <a:endParaRPr lang="en-US" sz="1800" dirty="0"/>
          </a:p>
          <a:p>
            <a:pPr lvl="1">
              <a:buFont typeface="Times New Roman" panose="02020603050405020304" pitchFamily="18" charset="0"/>
              <a:buNone/>
              <a:defRPr/>
            </a:pPr>
            <a:endParaRPr lang="en-US" sz="1800"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Title 1">
            <a:extLst>
              <a:ext uri="{FF2B5EF4-FFF2-40B4-BE49-F238E27FC236}">
                <a16:creationId xmlns:a16="http://schemas.microsoft.com/office/drawing/2014/main" id="{1AE5017A-E8C6-A898-3019-EB18541DD4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Constant</a:t>
            </a:r>
          </a:p>
        </p:txBody>
      </p:sp>
      <p:sp>
        <p:nvSpPr>
          <p:cNvPr id="112642" name="Content Placeholder 2">
            <a:extLst>
              <a:ext uri="{FF2B5EF4-FFF2-40B4-BE49-F238E27FC236}">
                <a16:creationId xmlns:a16="http://schemas.microsoft.com/office/drawing/2014/main" id="{BB28855C-CC11-DBA5-7F92-43AB8DD6A6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8013" cy="5057775"/>
          </a:xfrm>
        </p:spPr>
        <p:txBody>
          <a:bodyPr/>
          <a:lstStyle/>
          <a:p>
            <a:endParaRPr lang="en-US" altLang="en-US"/>
          </a:p>
          <a:p>
            <a:r>
              <a:rPr lang="en-US" altLang="en-US"/>
              <a:t>Const is the new ES6 keyword</a:t>
            </a:r>
          </a:p>
          <a:p>
            <a:pPr lvl="1"/>
            <a:r>
              <a:rPr lang="en-US" altLang="en-US" sz="2000"/>
              <a:t>like Java's final</a:t>
            </a:r>
          </a:p>
          <a:p>
            <a:endParaRPr lang="en-US" altLang="en-US"/>
          </a:p>
          <a:p>
            <a:r>
              <a:rPr lang="en-US" altLang="en-US"/>
              <a:t>The const declaration creates a read-only reference to a value</a:t>
            </a:r>
          </a:p>
          <a:p>
            <a:pPr lvl="1"/>
            <a:r>
              <a:rPr lang="en-US" altLang="en-US" sz="2000"/>
              <a:t>It does not mean the value it holds is immutable, </a:t>
            </a:r>
          </a:p>
          <a:p>
            <a:pPr lvl="1"/>
            <a:r>
              <a:rPr lang="en-US" altLang="en-US" sz="2000"/>
              <a:t>Means variable identifier cannot be reassigned.</a:t>
            </a:r>
          </a:p>
          <a:p>
            <a:pPr lvl="1"/>
            <a:endParaRPr lang="en-US" altLang="en-US" sz="2000"/>
          </a:p>
          <a:p>
            <a:r>
              <a:rPr lang="en-US" altLang="en-US" b="1"/>
              <a:t>const</a:t>
            </a:r>
            <a:r>
              <a:rPr lang="en-US" altLang="en-US"/>
              <a:t> PI</a:t>
            </a:r>
            <a:r>
              <a:rPr lang="en-US" altLang="en-US" b="1"/>
              <a:t> = </a:t>
            </a:r>
            <a:r>
              <a:rPr lang="en-US" altLang="en-US"/>
              <a:t>3</a:t>
            </a:r>
            <a:r>
              <a:rPr lang="en-US" altLang="en-US" b="1"/>
              <a:t>.</a:t>
            </a:r>
            <a:r>
              <a:rPr lang="en-US" altLang="en-US"/>
              <a:t>141593 PI </a:t>
            </a:r>
            <a:r>
              <a:rPr lang="en-US" altLang="en-US" b="1"/>
              <a:t>&gt;</a:t>
            </a:r>
            <a:r>
              <a:rPr lang="en-US" altLang="en-US"/>
              <a:t> 3</a:t>
            </a:r>
            <a:r>
              <a:rPr lang="en-US" altLang="en-US" b="1"/>
              <a:t>.</a:t>
            </a:r>
            <a:r>
              <a:rPr lang="en-US" altLang="en-US"/>
              <a:t>0 </a:t>
            </a:r>
          </a:p>
          <a:p>
            <a:endParaRPr lang="en-US" altLang="en-US"/>
          </a:p>
          <a:p>
            <a:pPr lvl="1"/>
            <a:r>
              <a:rPr lang="en-US" altLang="en-US" sz="2000" b="1"/>
              <a:t>const</a:t>
            </a:r>
            <a:r>
              <a:rPr lang="en-US" altLang="en-US" sz="2000"/>
              <a:t> AGE = 13;</a:t>
            </a:r>
          </a:p>
          <a:p>
            <a:pPr lvl="1"/>
            <a:r>
              <a:rPr lang="en-US" altLang="en-US" sz="2000"/>
              <a:t>AGE  = 20; // Error!</a:t>
            </a: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Title 1">
            <a:extLst>
              <a:ext uri="{FF2B5EF4-FFF2-40B4-BE49-F238E27FC236}">
                <a16:creationId xmlns:a16="http://schemas.microsoft.com/office/drawing/2014/main" id="{32571497-212C-E907-8CC3-9F2A4DE622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Arrow Functions</a:t>
            </a:r>
          </a:p>
        </p:txBody>
      </p:sp>
      <p:sp>
        <p:nvSpPr>
          <p:cNvPr id="113666" name="Content Placeholder 2">
            <a:extLst>
              <a:ext uri="{FF2B5EF4-FFF2-40B4-BE49-F238E27FC236}">
                <a16:creationId xmlns:a16="http://schemas.microsoft.com/office/drawing/2014/main" id="{3D212C8F-5DB2-1B36-0144-18D7F34DD2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Arrow functions are, as the name suggests, functions defined with a new syntax that uses an “arrow” (=&gt;). </a:t>
            </a:r>
          </a:p>
          <a:p>
            <a:pPr lvl="1"/>
            <a:r>
              <a:rPr lang="en-US" altLang="en-US" sz="2000"/>
              <a:t>They </a:t>
            </a:r>
            <a:r>
              <a:rPr lang="en-US" altLang="en-US" sz="2000" b="1" i="1">
                <a:solidFill>
                  <a:srgbClr val="7030A0"/>
                </a:solidFill>
              </a:rPr>
              <a:t>doesn’t</a:t>
            </a:r>
            <a:r>
              <a:rPr lang="en-US" altLang="en-US" sz="2000" b="1" i="1">
                <a:solidFill>
                  <a:srgbClr val="C00000"/>
                </a:solidFill>
              </a:rPr>
              <a:t> </a:t>
            </a:r>
            <a:r>
              <a:rPr lang="en-US" altLang="en-US" sz="2000" b="1" i="1">
                <a:solidFill>
                  <a:srgbClr val="7030A0"/>
                </a:solidFill>
              </a:rPr>
              <a:t>require</a:t>
            </a:r>
            <a:r>
              <a:rPr lang="en-US" altLang="en-US" sz="2000" b="1" i="1">
                <a:solidFill>
                  <a:srgbClr val="C00000"/>
                </a:solidFill>
              </a:rPr>
              <a:t> function keyword, return keyword and curly brackets</a:t>
            </a:r>
            <a:r>
              <a:rPr lang="en-US" altLang="en-US" sz="2000"/>
              <a:t>.</a:t>
            </a:r>
          </a:p>
          <a:p>
            <a:endParaRPr lang="en-US" altLang="en-US"/>
          </a:p>
          <a:p>
            <a:r>
              <a:rPr lang="en-US" altLang="en-US"/>
              <a:t>More </a:t>
            </a:r>
            <a:r>
              <a:rPr lang="en-US" altLang="en-US" b="1"/>
              <a:t>expressive closure</a:t>
            </a:r>
            <a:r>
              <a:rPr lang="en-US" altLang="en-US"/>
              <a:t> syntax.</a:t>
            </a:r>
          </a:p>
          <a:p>
            <a:endParaRPr lang="en-US" altLang="en-US" b="1"/>
          </a:p>
          <a:p>
            <a:pPr lvl="1"/>
            <a:r>
              <a:rPr lang="en-US" altLang="en-US" sz="2000" b="1"/>
              <a:t>No this, super, arguments</a:t>
            </a:r>
          </a:p>
          <a:p>
            <a:pPr lvl="1"/>
            <a:r>
              <a:rPr lang="en-US" altLang="en-US" sz="2000" b="1"/>
              <a:t>Cannot be called with new</a:t>
            </a:r>
            <a:r>
              <a:rPr lang="en-US" altLang="en-US" sz="2000"/>
              <a:t> ,throws an</a:t>
            </a:r>
            <a:r>
              <a:rPr lang="en-US" altLang="en-US" sz="2000" b="1"/>
              <a:t> error </a:t>
            </a:r>
          </a:p>
          <a:p>
            <a:pPr lvl="1"/>
            <a:r>
              <a:rPr lang="en-US" altLang="en-US" sz="2000" b="1"/>
              <a:t>No prototype</a:t>
            </a:r>
            <a:r>
              <a:rPr lang="en-US" altLang="en-US" sz="2000"/>
              <a:t> </a:t>
            </a:r>
          </a:p>
          <a:p>
            <a:pPr lvl="1"/>
            <a:r>
              <a:rPr lang="en-US" altLang="en-US" sz="2000" b="1"/>
              <a:t>No duplicate named parameters</a:t>
            </a:r>
            <a:r>
              <a:rPr lang="en-US" altLang="en-US" sz="2000"/>
              <a:t> </a:t>
            </a: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es">
  <a:themeElements>
    <a:clrScheme name="vees 14">
      <a:dk1>
        <a:srgbClr val="000000"/>
      </a:dk1>
      <a:lt1>
        <a:srgbClr val="FF99CC"/>
      </a:lt1>
      <a:dk2>
        <a:srgbClr val="1C1C1C"/>
      </a:dk2>
      <a:lt2>
        <a:srgbClr val="4D4D4D"/>
      </a:lt2>
      <a:accent1>
        <a:srgbClr val="FF0000"/>
      </a:accent1>
      <a:accent2>
        <a:srgbClr val="FF99CC"/>
      </a:accent2>
      <a:accent3>
        <a:srgbClr val="FFCAE2"/>
      </a:accent3>
      <a:accent4>
        <a:srgbClr val="000000"/>
      </a:accent4>
      <a:accent5>
        <a:srgbClr val="FFAAAA"/>
      </a:accent5>
      <a:accent6>
        <a:srgbClr val="E78AB9"/>
      </a:accent6>
      <a:hlink>
        <a:srgbClr val="9933FF"/>
      </a:hlink>
      <a:folHlink>
        <a:srgbClr val="44C63A"/>
      </a:folHlink>
    </a:clrScheme>
    <a:fontScheme name="ve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ees 1">
        <a:dk1>
          <a:srgbClr val="C0C0C0"/>
        </a:dk1>
        <a:lt1>
          <a:srgbClr val="FFFFFF"/>
        </a:lt1>
        <a:dk2>
          <a:srgbClr val="000099"/>
        </a:dk2>
        <a:lt2>
          <a:srgbClr val="CCECFF"/>
        </a:lt2>
        <a:accent1>
          <a:srgbClr val="FF3399"/>
        </a:accent1>
        <a:accent2>
          <a:srgbClr val="99CCFF"/>
        </a:accent2>
        <a:accent3>
          <a:srgbClr val="AAAACA"/>
        </a:accent3>
        <a:accent4>
          <a:srgbClr val="DADADA"/>
        </a:accent4>
        <a:accent5>
          <a:srgbClr val="FFADCA"/>
        </a:accent5>
        <a:accent6>
          <a:srgbClr val="8AB9E7"/>
        </a:accent6>
        <a:hlink>
          <a:srgbClr val="FF505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2">
        <a:dk1>
          <a:srgbClr val="000000"/>
        </a:dk1>
        <a:lt1>
          <a:srgbClr val="99CCFF"/>
        </a:lt1>
        <a:dk2>
          <a:srgbClr val="1C1C1C"/>
        </a:dk2>
        <a:lt2>
          <a:srgbClr val="4D4D4D"/>
        </a:lt2>
        <a:accent1>
          <a:srgbClr val="CC0066"/>
        </a:accent1>
        <a:accent2>
          <a:srgbClr val="3366FF"/>
        </a:accent2>
        <a:accent3>
          <a:srgbClr val="CAE2FF"/>
        </a:accent3>
        <a:accent4>
          <a:srgbClr val="000000"/>
        </a:accent4>
        <a:accent5>
          <a:srgbClr val="E2AAB8"/>
        </a:accent5>
        <a:accent6>
          <a:srgbClr val="2D5CE7"/>
        </a:accent6>
        <a:hlink>
          <a:srgbClr val="FF0000"/>
        </a:hlink>
        <a:folHlink>
          <a:srgbClr val="FF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3">
        <a:dk1>
          <a:srgbClr val="C0C0C0"/>
        </a:dk1>
        <a:lt1>
          <a:srgbClr val="FFFFFF"/>
        </a:lt1>
        <a:dk2>
          <a:srgbClr val="800000"/>
        </a:dk2>
        <a:lt2>
          <a:srgbClr val="FFCC99"/>
        </a:lt2>
        <a:accent1>
          <a:srgbClr val="FF9900"/>
        </a:accent1>
        <a:accent2>
          <a:srgbClr val="CC00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B90000"/>
        </a:accent6>
        <a:hlink>
          <a:srgbClr val="FF33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4">
        <a:dk1>
          <a:srgbClr val="000000"/>
        </a:dk1>
        <a:lt1>
          <a:srgbClr val="FF9966"/>
        </a:lt1>
        <a:dk2>
          <a:srgbClr val="1C1C1C"/>
        </a:dk2>
        <a:lt2>
          <a:srgbClr val="4D4D4D"/>
        </a:lt2>
        <a:accent1>
          <a:srgbClr val="FF0000"/>
        </a:accent1>
        <a:accent2>
          <a:srgbClr val="FF6699"/>
        </a:accent2>
        <a:accent3>
          <a:srgbClr val="FFCAB8"/>
        </a:accent3>
        <a:accent4>
          <a:srgbClr val="000000"/>
        </a:accent4>
        <a:accent5>
          <a:srgbClr val="FFAAAA"/>
        </a:accent5>
        <a:accent6>
          <a:srgbClr val="E75C8A"/>
        </a:accent6>
        <a:hlink>
          <a:srgbClr val="CC00CC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5">
        <a:dk1>
          <a:srgbClr val="C0C0C0"/>
        </a:dk1>
        <a:lt1>
          <a:srgbClr val="FFFFFF"/>
        </a:lt1>
        <a:dk2>
          <a:srgbClr val="008000"/>
        </a:dk2>
        <a:lt2>
          <a:srgbClr val="CCECFF"/>
        </a:lt2>
        <a:accent1>
          <a:srgbClr val="0066FF"/>
        </a:accent1>
        <a:accent2>
          <a:srgbClr val="00FF00"/>
        </a:accent2>
        <a:accent3>
          <a:srgbClr val="AAC0AA"/>
        </a:accent3>
        <a:accent4>
          <a:srgbClr val="DADADA"/>
        </a:accent4>
        <a:accent5>
          <a:srgbClr val="AAB8FF"/>
        </a:accent5>
        <a:accent6>
          <a:srgbClr val="00E700"/>
        </a:accent6>
        <a:hlink>
          <a:srgbClr val="A29E00"/>
        </a:hlink>
        <a:folHlink>
          <a:srgbClr val="EA8B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6">
        <a:dk1>
          <a:srgbClr val="000000"/>
        </a:dk1>
        <a:lt1>
          <a:srgbClr val="97E183"/>
        </a:lt1>
        <a:dk2>
          <a:srgbClr val="1C1C1C"/>
        </a:dk2>
        <a:lt2>
          <a:srgbClr val="4D4D4D"/>
        </a:lt2>
        <a:accent1>
          <a:srgbClr val="0066FF"/>
        </a:accent1>
        <a:accent2>
          <a:srgbClr val="99FF99"/>
        </a:accent2>
        <a:accent3>
          <a:srgbClr val="C9EEC1"/>
        </a:accent3>
        <a:accent4>
          <a:srgbClr val="000000"/>
        </a:accent4>
        <a:accent5>
          <a:srgbClr val="AAB8FF"/>
        </a:accent5>
        <a:accent6>
          <a:srgbClr val="8AE78A"/>
        </a:accent6>
        <a:hlink>
          <a:srgbClr val="CC9900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7">
        <a:dk1>
          <a:srgbClr val="C0C0C0"/>
        </a:dk1>
        <a:lt1>
          <a:srgbClr val="FFFFFF"/>
        </a:lt1>
        <a:dk2>
          <a:srgbClr val="008080"/>
        </a:dk2>
        <a:lt2>
          <a:srgbClr val="CCECFF"/>
        </a:lt2>
        <a:accent1>
          <a:srgbClr val="29A329"/>
        </a:accent1>
        <a:accent2>
          <a:srgbClr val="00FFFF"/>
        </a:accent2>
        <a:accent3>
          <a:srgbClr val="AAC0C0"/>
        </a:accent3>
        <a:accent4>
          <a:srgbClr val="DADADA"/>
        </a:accent4>
        <a:accent5>
          <a:srgbClr val="ACCEAC"/>
        </a:accent5>
        <a:accent6>
          <a:srgbClr val="00E7E7"/>
        </a:accent6>
        <a:hlink>
          <a:srgbClr val="3B6AFF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8">
        <a:dk1>
          <a:srgbClr val="000000"/>
        </a:dk1>
        <a:lt1>
          <a:srgbClr val="64F0BE"/>
        </a:lt1>
        <a:dk2>
          <a:srgbClr val="1C1C1C"/>
        </a:dk2>
        <a:lt2>
          <a:srgbClr val="4D4D4D"/>
        </a:lt2>
        <a:accent1>
          <a:srgbClr val="008000"/>
        </a:accent1>
        <a:accent2>
          <a:srgbClr val="00FFFF"/>
        </a:accent2>
        <a:accent3>
          <a:srgbClr val="B8F6DB"/>
        </a:accent3>
        <a:accent4>
          <a:srgbClr val="000000"/>
        </a:accent4>
        <a:accent5>
          <a:srgbClr val="AAC0AA"/>
        </a:accent5>
        <a:accent6>
          <a:srgbClr val="00E7E7"/>
        </a:accent6>
        <a:hlink>
          <a:srgbClr val="3366FF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9">
        <a:dk1>
          <a:srgbClr val="C0C0C0"/>
        </a:dk1>
        <a:lt1>
          <a:srgbClr val="FFFFFF"/>
        </a:lt1>
        <a:dk2>
          <a:srgbClr val="CC9900"/>
        </a:dk2>
        <a:lt2>
          <a:srgbClr val="FFFFCC"/>
        </a:lt2>
        <a:accent1>
          <a:srgbClr val="FF3300"/>
        </a:accent1>
        <a:accent2>
          <a:srgbClr val="FFCC66"/>
        </a:accent2>
        <a:accent3>
          <a:srgbClr val="E2CAAA"/>
        </a:accent3>
        <a:accent4>
          <a:srgbClr val="DADADA"/>
        </a:accent4>
        <a:accent5>
          <a:srgbClr val="FFADAA"/>
        </a:accent5>
        <a:accent6>
          <a:srgbClr val="E7B95C"/>
        </a:accent6>
        <a:hlink>
          <a:srgbClr val="008080"/>
        </a:hlink>
        <a:folHlink>
          <a:srgbClr val="33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10">
        <a:dk1>
          <a:srgbClr val="000000"/>
        </a:dk1>
        <a:lt1>
          <a:srgbClr val="EFF274"/>
        </a:lt1>
        <a:dk2>
          <a:srgbClr val="1C1C1C"/>
        </a:dk2>
        <a:lt2>
          <a:srgbClr val="4D4D4D"/>
        </a:lt2>
        <a:accent1>
          <a:srgbClr val="9966FF"/>
        </a:accent1>
        <a:accent2>
          <a:srgbClr val="FFFFCC"/>
        </a:accent2>
        <a:accent3>
          <a:srgbClr val="F6F7BC"/>
        </a:accent3>
        <a:accent4>
          <a:srgbClr val="000000"/>
        </a:accent4>
        <a:accent5>
          <a:srgbClr val="CAB8FF"/>
        </a:accent5>
        <a:accent6>
          <a:srgbClr val="E7E7B9"/>
        </a:accent6>
        <a:hlink>
          <a:srgbClr val="6666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11">
        <a:dk1>
          <a:srgbClr val="C0C0C0"/>
        </a:dk1>
        <a:lt1>
          <a:srgbClr val="FFFFFF"/>
        </a:lt1>
        <a:dk2>
          <a:srgbClr val="6600CC"/>
        </a:dk2>
        <a:lt2>
          <a:srgbClr val="CCCCFF"/>
        </a:lt2>
        <a:accent1>
          <a:srgbClr val="D60093"/>
        </a:accent1>
        <a:accent2>
          <a:srgbClr val="9999FF"/>
        </a:accent2>
        <a:accent3>
          <a:srgbClr val="B8AAE2"/>
        </a:accent3>
        <a:accent4>
          <a:srgbClr val="DADADA"/>
        </a:accent4>
        <a:accent5>
          <a:srgbClr val="E8AAC8"/>
        </a:accent5>
        <a:accent6>
          <a:srgbClr val="8A8AE7"/>
        </a:accent6>
        <a:hlink>
          <a:srgbClr val="008000"/>
        </a:hlink>
        <a:folHlink>
          <a:srgbClr val="FF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12">
        <a:dk1>
          <a:srgbClr val="000000"/>
        </a:dk1>
        <a:lt1>
          <a:srgbClr val="CC99FF"/>
        </a:lt1>
        <a:dk2>
          <a:srgbClr val="1C1C1C"/>
        </a:dk2>
        <a:lt2>
          <a:srgbClr val="4D4D4D"/>
        </a:lt2>
        <a:accent1>
          <a:srgbClr val="0066FF"/>
        </a:accent1>
        <a:accent2>
          <a:srgbClr val="CCCCFF"/>
        </a:accent2>
        <a:accent3>
          <a:srgbClr val="E2CAFF"/>
        </a:accent3>
        <a:accent4>
          <a:srgbClr val="000000"/>
        </a:accent4>
        <a:accent5>
          <a:srgbClr val="AAB8FF"/>
        </a:accent5>
        <a:accent6>
          <a:srgbClr val="B9B9E7"/>
        </a:accent6>
        <a:hlink>
          <a:srgbClr val="FF0066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13">
        <a:dk1>
          <a:srgbClr val="C0C0C0"/>
        </a:dk1>
        <a:lt1>
          <a:srgbClr val="FFFFFF"/>
        </a:lt1>
        <a:dk2>
          <a:srgbClr val="CC0066"/>
        </a:dk2>
        <a:lt2>
          <a:srgbClr val="FFCCCC"/>
        </a:lt2>
        <a:accent1>
          <a:srgbClr val="993366"/>
        </a:accent1>
        <a:accent2>
          <a:srgbClr val="FF9999"/>
        </a:accent2>
        <a:accent3>
          <a:srgbClr val="E2AAB8"/>
        </a:accent3>
        <a:accent4>
          <a:srgbClr val="DADADA"/>
        </a:accent4>
        <a:accent5>
          <a:srgbClr val="CAADB8"/>
        </a:accent5>
        <a:accent6>
          <a:srgbClr val="E78A8A"/>
        </a:accent6>
        <a:hlink>
          <a:srgbClr val="009999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14">
        <a:dk1>
          <a:srgbClr val="000000"/>
        </a:dk1>
        <a:lt1>
          <a:srgbClr val="FF99CC"/>
        </a:lt1>
        <a:dk2>
          <a:srgbClr val="1C1C1C"/>
        </a:dk2>
        <a:lt2>
          <a:srgbClr val="4D4D4D"/>
        </a:lt2>
        <a:accent1>
          <a:srgbClr val="FF0000"/>
        </a:accent1>
        <a:accent2>
          <a:srgbClr val="FF99CC"/>
        </a:accent2>
        <a:accent3>
          <a:srgbClr val="FFCAE2"/>
        </a:accent3>
        <a:accent4>
          <a:srgbClr val="000000"/>
        </a:accent4>
        <a:accent5>
          <a:srgbClr val="FFAAAA"/>
        </a:accent5>
        <a:accent6>
          <a:srgbClr val="E78AB9"/>
        </a:accent6>
        <a:hlink>
          <a:srgbClr val="9933FF"/>
        </a:hlink>
        <a:folHlink>
          <a:srgbClr val="44C63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es 15">
        <a:dk1>
          <a:srgbClr val="C0C0C0"/>
        </a:dk1>
        <a:lt1>
          <a:srgbClr val="FFFFFF"/>
        </a:lt1>
        <a:dk2>
          <a:srgbClr val="000000"/>
        </a:dk2>
        <a:lt2>
          <a:srgbClr val="DDDDDD"/>
        </a:lt2>
        <a:accent1>
          <a:srgbClr val="4D4D4D"/>
        </a:accent1>
        <a:accent2>
          <a:srgbClr val="C0C0C0"/>
        </a:accent2>
        <a:accent3>
          <a:srgbClr val="AAAAAA"/>
        </a:accent3>
        <a:accent4>
          <a:srgbClr val="DADADA"/>
        </a:accent4>
        <a:accent5>
          <a:srgbClr val="B2B2B2"/>
        </a:accent5>
        <a:accent6>
          <a:srgbClr val="AEAEAE"/>
        </a:accent6>
        <a:hlink>
          <a:srgbClr val="777777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ees 16">
        <a:dk1>
          <a:srgbClr val="000000"/>
        </a:dk1>
        <a:lt1>
          <a:srgbClr val="FFFFFF"/>
        </a:lt1>
        <a:dk2>
          <a:srgbClr val="1C1C1C"/>
        </a:dk2>
        <a:lt2>
          <a:srgbClr val="4D4D4D"/>
        </a:lt2>
        <a:accent1>
          <a:srgbClr val="4D4D4D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B2B2B2"/>
        </a:accent5>
        <a:accent6>
          <a:srgbClr val="C8C8C8"/>
        </a:accent6>
        <a:hlink>
          <a:srgbClr val="808080"/>
        </a:hlink>
        <a:folHlink>
          <a:srgbClr val="F8F8F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040</Template>
  <TotalTime>7637</TotalTime>
  <Words>11204</Words>
  <Application>Microsoft Macintosh PowerPoint</Application>
  <PresentationFormat>On-screen Show (4:3)</PresentationFormat>
  <Paragraphs>2070</Paragraphs>
  <Slides>203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203</vt:i4>
      </vt:variant>
    </vt:vector>
  </HeadingPairs>
  <TitlesOfParts>
    <vt:vector size="222" baseType="lpstr">
      <vt:lpstr>Arial</vt:lpstr>
      <vt:lpstr>Times New Roman</vt:lpstr>
      <vt:lpstr>Helvetica</vt:lpstr>
      <vt:lpstr>Calibri</vt:lpstr>
      <vt:lpstr>Symbol</vt:lpstr>
      <vt:lpstr>Courier New</vt:lpstr>
      <vt:lpstr>Courier Bold</vt:lpstr>
      <vt:lpstr>Consolas</vt:lpstr>
      <vt:lpstr>Verdana</vt:lpstr>
      <vt:lpstr>Microsoft YaHei</vt:lpstr>
      <vt:lpstr>Tahoma</vt:lpstr>
      <vt:lpstr>charter</vt:lpstr>
      <vt:lpstr>inherit</vt:lpstr>
      <vt:lpstr>Arial Black</vt:lpstr>
      <vt:lpstr>Lora</vt:lpstr>
      <vt:lpstr>-apple-system</vt:lpstr>
      <vt:lpstr>vees</vt:lpstr>
      <vt:lpstr>Document</vt:lpstr>
      <vt:lpstr>PBrush</vt:lpstr>
      <vt:lpstr>Introduction to UI Programming</vt:lpstr>
      <vt:lpstr> K.Srivatsan  - vatsank@gmail.com </vt:lpstr>
      <vt:lpstr>Topics</vt:lpstr>
      <vt:lpstr>Topics</vt:lpstr>
      <vt:lpstr> UI Developer </vt:lpstr>
      <vt:lpstr>UX Designer</vt:lpstr>
      <vt:lpstr>Design Principles</vt:lpstr>
      <vt:lpstr>Design Principles</vt:lpstr>
      <vt:lpstr>Web page</vt:lpstr>
      <vt:lpstr>Evolution of HTML</vt:lpstr>
      <vt:lpstr> What is HTML5? </vt:lpstr>
      <vt:lpstr> Page Simplification </vt:lpstr>
      <vt:lpstr>Browser  Structure</vt:lpstr>
      <vt:lpstr>Semantic Elements</vt:lpstr>
      <vt:lpstr>Advantage of Semantic Markup</vt:lpstr>
      <vt:lpstr>Validating HTML</vt:lpstr>
      <vt:lpstr>CSS</vt:lpstr>
      <vt:lpstr>Cascading StyleSheets (CSS)</vt:lpstr>
      <vt:lpstr>CSS Usage</vt:lpstr>
      <vt:lpstr>Style Rule</vt:lpstr>
      <vt:lpstr>External Style Sheet</vt:lpstr>
      <vt:lpstr>CSS – Internal StyleSheet</vt:lpstr>
      <vt:lpstr>CSS – Inline StyleSheet</vt:lpstr>
      <vt:lpstr>Selectors</vt:lpstr>
      <vt:lpstr>CSS  Selectors</vt:lpstr>
      <vt:lpstr>Select by Id</vt:lpstr>
      <vt:lpstr>Style Classes</vt:lpstr>
      <vt:lpstr>Attribute Selector</vt:lpstr>
      <vt:lpstr>CSS3 Psuedo Classes</vt:lpstr>
      <vt:lpstr>pseudo Element</vt:lpstr>
      <vt:lpstr>FLEX Box</vt:lpstr>
      <vt:lpstr>FLEX</vt:lpstr>
      <vt:lpstr>Container and Items</vt:lpstr>
      <vt:lpstr>Flex Properties</vt:lpstr>
      <vt:lpstr>Flex Properties</vt:lpstr>
      <vt:lpstr>GRID</vt:lpstr>
      <vt:lpstr>Grid</vt:lpstr>
      <vt:lpstr>Grid</vt:lpstr>
      <vt:lpstr>Grid</vt:lpstr>
      <vt:lpstr>Grid</vt:lpstr>
      <vt:lpstr>Responsive web design</vt:lpstr>
      <vt:lpstr>Introduction</vt:lpstr>
      <vt:lpstr>Responsive vs. Adaptive vs. Mobile </vt:lpstr>
      <vt:lpstr>Responsive Web Design</vt:lpstr>
      <vt:lpstr>Media Queries</vt:lpstr>
      <vt:lpstr>Media Queries </vt:lpstr>
      <vt:lpstr>CSS Style</vt:lpstr>
      <vt:lpstr>HTML To Apply Media Query</vt:lpstr>
      <vt:lpstr> Media Query Syntax </vt:lpstr>
      <vt:lpstr>Example</vt:lpstr>
      <vt:lpstr>Print Media with Style Element</vt:lpstr>
      <vt:lpstr> Media Query Syntax </vt:lpstr>
      <vt:lpstr>Media Query</vt:lpstr>
      <vt:lpstr>Media Query</vt:lpstr>
      <vt:lpstr>Bootstrap 5.0</vt:lpstr>
      <vt:lpstr>What is Twitter Bootstrap? </vt:lpstr>
      <vt:lpstr>Adding Boot Strap</vt:lpstr>
      <vt:lpstr>Boot Strap Modules</vt:lpstr>
      <vt:lpstr>Grid System</vt:lpstr>
      <vt:lpstr>Containers</vt:lpstr>
      <vt:lpstr>Components of Grid System:</vt:lpstr>
      <vt:lpstr>Example</vt:lpstr>
      <vt:lpstr>Un Equal Grid</vt:lpstr>
      <vt:lpstr>JavaScript</vt:lpstr>
      <vt:lpstr>Features of JavaScript </vt:lpstr>
      <vt:lpstr>PowerPoint Presentation</vt:lpstr>
      <vt:lpstr>Java script functions</vt:lpstr>
      <vt:lpstr>Functions</vt:lpstr>
      <vt:lpstr>events</vt:lpstr>
      <vt:lpstr>PowerPoint Presentation</vt:lpstr>
      <vt:lpstr>Event Handling</vt:lpstr>
      <vt:lpstr>Event Handling</vt:lpstr>
      <vt:lpstr>User defined functions</vt:lpstr>
      <vt:lpstr>PowerPoint Presentation</vt:lpstr>
      <vt:lpstr>Functions</vt:lpstr>
      <vt:lpstr>PowerPoint Presentation</vt:lpstr>
      <vt:lpstr>Named function</vt:lpstr>
      <vt:lpstr>Function that returns value</vt:lpstr>
      <vt:lpstr>Function as arguments</vt:lpstr>
      <vt:lpstr>Scope of variable in functions</vt:lpstr>
      <vt:lpstr>PowerPoint Presentation</vt:lpstr>
      <vt:lpstr>Closures</vt:lpstr>
      <vt:lpstr>Closure –Example 1</vt:lpstr>
      <vt:lpstr>Es6 features</vt:lpstr>
      <vt:lpstr>Java Script</vt:lpstr>
      <vt:lpstr>Need For ES6</vt:lpstr>
      <vt:lpstr>Modules &amp; Classes</vt:lpstr>
      <vt:lpstr>Module basics </vt:lpstr>
      <vt:lpstr>package.json</vt:lpstr>
      <vt:lpstr>Modules </vt:lpstr>
      <vt:lpstr> CLASSES </vt:lpstr>
      <vt:lpstr>Defining Classes and Functions</vt:lpstr>
      <vt:lpstr>Using the Module</vt:lpstr>
      <vt:lpstr>Block Scoping  </vt:lpstr>
      <vt:lpstr>Scoping</vt:lpstr>
      <vt:lpstr>Using let </vt:lpstr>
      <vt:lpstr>Example </vt:lpstr>
      <vt:lpstr>Constant</vt:lpstr>
      <vt:lpstr>Arrow Functions</vt:lpstr>
      <vt:lpstr>Arrow Functions</vt:lpstr>
      <vt:lpstr>Arrow Functions</vt:lpstr>
      <vt:lpstr>Rest Parameters</vt:lpstr>
      <vt:lpstr>Rest Parameter</vt:lpstr>
      <vt:lpstr>Spread </vt:lpstr>
      <vt:lpstr>Spread</vt:lpstr>
      <vt:lpstr>Spread Example</vt:lpstr>
      <vt:lpstr>Spread Example</vt:lpstr>
      <vt:lpstr>Spread Example</vt:lpstr>
      <vt:lpstr>Destructuring</vt:lpstr>
      <vt:lpstr>Destructuring </vt:lpstr>
      <vt:lpstr>Object Destructuring </vt:lpstr>
      <vt:lpstr>De structuring</vt:lpstr>
      <vt:lpstr>Using Default Values</vt:lpstr>
      <vt:lpstr>Rest in Object De structuring </vt:lpstr>
      <vt:lpstr>PowerPoint Presentation</vt:lpstr>
      <vt:lpstr>Need For React</vt:lpstr>
      <vt:lpstr>Introduction</vt:lpstr>
      <vt:lpstr>React is the View</vt:lpstr>
      <vt:lpstr>Advantages of ReactJS</vt:lpstr>
      <vt:lpstr>Development Environment</vt:lpstr>
      <vt:lpstr>Create React App </vt:lpstr>
      <vt:lpstr>Create React App-Environment Setup</vt:lpstr>
      <vt:lpstr>Create React App-Environment Setup</vt:lpstr>
      <vt:lpstr>React Top Level API</vt:lpstr>
      <vt:lpstr>React 18</vt:lpstr>
      <vt:lpstr>index.js</vt:lpstr>
      <vt:lpstr>Components</vt:lpstr>
      <vt:lpstr>Components</vt:lpstr>
      <vt:lpstr>Advantages of React Components </vt:lpstr>
      <vt:lpstr> Components </vt:lpstr>
      <vt:lpstr>Functional components  </vt:lpstr>
      <vt:lpstr>JSX</vt:lpstr>
      <vt:lpstr>JSX</vt:lpstr>
      <vt:lpstr> JSX </vt:lpstr>
      <vt:lpstr> Adding images and styles </vt:lpstr>
      <vt:lpstr>Passing Props</vt:lpstr>
      <vt:lpstr>Example</vt:lpstr>
      <vt:lpstr>Map</vt:lpstr>
      <vt:lpstr>Map Example</vt:lpstr>
      <vt:lpstr>Map Example</vt:lpstr>
      <vt:lpstr>Event Handling</vt:lpstr>
      <vt:lpstr>Event Handling</vt:lpstr>
      <vt:lpstr>Data and Event Flow</vt:lpstr>
      <vt:lpstr>State</vt:lpstr>
      <vt:lpstr>Class Components</vt:lpstr>
      <vt:lpstr>Component Constructor</vt:lpstr>
      <vt:lpstr>setState()</vt:lpstr>
      <vt:lpstr>Class Components</vt:lpstr>
      <vt:lpstr>Class Components</vt:lpstr>
      <vt:lpstr>Class Components</vt:lpstr>
      <vt:lpstr>Props vs state </vt:lpstr>
      <vt:lpstr>hooks</vt:lpstr>
      <vt:lpstr>Hooks</vt:lpstr>
      <vt:lpstr>Hooks</vt:lpstr>
      <vt:lpstr>useState</vt:lpstr>
      <vt:lpstr>useState</vt:lpstr>
      <vt:lpstr>useState- Array Destructuring</vt:lpstr>
      <vt:lpstr>useState </vt:lpstr>
      <vt:lpstr>useState</vt:lpstr>
      <vt:lpstr>Axios</vt:lpstr>
      <vt:lpstr>Async-Await</vt:lpstr>
      <vt:lpstr>Async-Await</vt:lpstr>
      <vt:lpstr>useEffect</vt:lpstr>
      <vt:lpstr>useEffect</vt:lpstr>
      <vt:lpstr>useEffect</vt:lpstr>
      <vt:lpstr>Fetch Data</vt:lpstr>
      <vt:lpstr>UI And Forms  </vt:lpstr>
      <vt:lpstr>Creating Forms with React</vt:lpstr>
      <vt:lpstr>Controlled Form  </vt:lpstr>
      <vt:lpstr>Form Handling</vt:lpstr>
      <vt:lpstr>Form Handling</vt:lpstr>
      <vt:lpstr>Form Handling</vt:lpstr>
      <vt:lpstr>Redux</vt:lpstr>
      <vt:lpstr>What is Redux</vt:lpstr>
      <vt:lpstr>Principles Of Redux </vt:lpstr>
      <vt:lpstr>Principles Of Redux </vt:lpstr>
      <vt:lpstr>Principles Of Redux </vt:lpstr>
      <vt:lpstr>Redux</vt:lpstr>
      <vt:lpstr>Environment Setup</vt:lpstr>
      <vt:lpstr>Redux Flow</vt:lpstr>
      <vt:lpstr>Store</vt:lpstr>
      <vt:lpstr>Redux Store -Methods</vt:lpstr>
      <vt:lpstr>store</vt:lpstr>
      <vt:lpstr>Reducer</vt:lpstr>
      <vt:lpstr>Reducer</vt:lpstr>
      <vt:lpstr>Reducer</vt:lpstr>
      <vt:lpstr>Reducer</vt:lpstr>
      <vt:lpstr>useSelector</vt:lpstr>
      <vt:lpstr>useDispatch() </vt:lpstr>
      <vt:lpstr>Application</vt:lpstr>
      <vt:lpstr>Application</vt:lpstr>
      <vt:lpstr>Second Application</vt:lpstr>
      <vt:lpstr>Second Application</vt:lpstr>
      <vt:lpstr>Provider</vt:lpstr>
      <vt:lpstr>index.js</vt:lpstr>
      <vt:lpstr>Reactive testing library</vt:lpstr>
      <vt:lpstr>React Testing Library</vt:lpstr>
      <vt:lpstr>React Testing Library</vt:lpstr>
      <vt:lpstr>React Testing Library</vt:lpstr>
      <vt:lpstr>React Testing Library</vt:lpstr>
      <vt:lpstr>Method To Find Elements</vt:lpstr>
      <vt:lpstr>Method To Find Elements</vt:lpstr>
      <vt:lpstr> Testing events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.</dc:creator>
  <cp:lastModifiedBy>Srivatsan Krishnamachari</cp:lastModifiedBy>
  <cp:revision>804</cp:revision>
  <dcterms:created xsi:type="dcterms:W3CDTF">2005-01-17T05:49:17Z</dcterms:created>
  <dcterms:modified xsi:type="dcterms:W3CDTF">2024-07-26T02:17:17Z</dcterms:modified>
</cp:coreProperties>
</file>